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69" r:id="rId4"/>
    <p:sldId id="270" r:id="rId5"/>
    <p:sldId id="276" r:id="rId6"/>
    <p:sldId id="275" r:id="rId7"/>
    <p:sldId id="271" r:id="rId8"/>
    <p:sldId id="279" r:id="rId9"/>
    <p:sldId id="280" r:id="rId10"/>
    <p:sldId id="282" r:id="rId11"/>
    <p:sldId id="281" r:id="rId12"/>
    <p:sldId id="257" r:id="rId13"/>
    <p:sldId id="260" r:id="rId14"/>
    <p:sldId id="263" r:id="rId15"/>
    <p:sldId id="268" r:id="rId16"/>
    <p:sldId id="264" r:id="rId17"/>
    <p:sldId id="261" r:id="rId18"/>
    <p:sldId id="272" r:id="rId19"/>
    <p:sldId id="262" r:id="rId20"/>
    <p:sldId id="265" r:id="rId21"/>
    <p:sldId id="278" r:id="rId22"/>
    <p:sldId id="274" r:id="rId23"/>
    <p:sldId id="267" r:id="rId24"/>
    <p:sldId id="277" r:id="rId25"/>
    <p:sldId id="266"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1971" autoAdjust="0"/>
  </p:normalViewPr>
  <p:slideViewPr>
    <p:cSldViewPr snapToGrid="0">
      <p:cViewPr varScale="1">
        <p:scale>
          <a:sx n="63" d="100"/>
          <a:sy n="63" d="100"/>
        </p:scale>
        <p:origin x="204" y="19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2022/2/14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特に問題なし</a:t>
            </a:r>
            <a:endParaRPr kumimoji="1" lang="en-US" altLang="ja-JP" dirty="0"/>
          </a:p>
          <a:p>
            <a:r>
              <a:rPr kumimoji="1" lang="ja-JP" altLang="en-US" dirty="0"/>
              <a:t>名前が一文字の人はバランスとるのが難しいので、文字を大きくとって、周りの装飾などでバランスをとる。</a:t>
            </a:r>
            <a:endParaRPr kumimoji="1" lang="en-US" altLang="ja-JP" dirty="0"/>
          </a:p>
          <a:p>
            <a:r>
              <a:rPr kumimoji="1" lang="ja-JP" altLang="en-US" dirty="0"/>
              <a:t>線をうまく使ってバランス取るときれいに見える（センター位置をごまかす）</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a:t>
            </a:fld>
            <a:endParaRPr kumimoji="1" lang="ja-JP" altLang="en-US"/>
          </a:p>
        </p:txBody>
      </p:sp>
    </p:spTree>
    <p:extLst>
      <p:ext uri="{BB962C8B-B14F-4D97-AF65-F5344CB8AC3E}">
        <p14:creationId xmlns:p14="http://schemas.microsoft.com/office/powerpoint/2010/main" val="2753557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10</a:t>
            </a:fld>
            <a:endParaRPr kumimoji="1" lang="ja-JP" altLang="en-US"/>
          </a:p>
        </p:txBody>
      </p:sp>
    </p:spTree>
    <p:extLst>
      <p:ext uri="{BB962C8B-B14F-4D97-AF65-F5344CB8AC3E}">
        <p14:creationId xmlns:p14="http://schemas.microsoft.com/office/powerpoint/2010/main" val="32251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11</a:t>
            </a:fld>
            <a:endParaRPr kumimoji="1" lang="ja-JP" altLang="en-US"/>
          </a:p>
        </p:txBody>
      </p:sp>
    </p:spTree>
    <p:extLst>
      <p:ext uri="{BB962C8B-B14F-4D97-AF65-F5344CB8AC3E}">
        <p14:creationId xmlns:p14="http://schemas.microsoft.com/office/powerpoint/2010/main" val="60763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16</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18</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23</a:t>
            </a:fld>
            <a:endParaRPr kumimoji="1" lang="ja-JP" altLang="en-US"/>
          </a:p>
        </p:txBody>
      </p:sp>
    </p:spTree>
    <p:extLst>
      <p:ext uri="{BB962C8B-B14F-4D97-AF65-F5344CB8AC3E}">
        <p14:creationId xmlns:p14="http://schemas.microsoft.com/office/powerpoint/2010/main" val="3062140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25</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表紙で同じ色を使っているので、作品紹介に入ったらデザインの色を変えたほうが良い。</a:t>
            </a:r>
            <a:endParaRPr kumimoji="1" lang="en-US" altLang="ja-JP" dirty="0"/>
          </a:p>
          <a:p>
            <a:r>
              <a:rPr kumimoji="1" lang="ja-JP" altLang="en-US" dirty="0"/>
              <a:t>用語と用語の結合で一つの用語として使いたい場合「</a:t>
            </a:r>
            <a:r>
              <a:rPr kumimoji="1" lang="en-US" altLang="ja-JP" dirty="0"/>
              <a:t>-</a:t>
            </a:r>
            <a:r>
              <a:rPr kumimoji="1" lang="ja-JP" altLang="en-US" dirty="0"/>
              <a:t>」ハイフンを使ったほうが良い。</a:t>
            </a:r>
            <a:endParaRPr kumimoji="1" lang="en-US" altLang="ja-JP" dirty="0"/>
          </a:p>
          <a:p>
            <a:r>
              <a:rPr kumimoji="1" lang="ja-JP" altLang="en-US" dirty="0"/>
              <a:t>出せていないのであれば「向け」などの濁し方を使う。</a:t>
            </a:r>
            <a:endParaRPr kumimoji="1" lang="en-US" altLang="ja-JP" dirty="0"/>
          </a:p>
          <a:p>
            <a:r>
              <a:rPr kumimoji="1" lang="ja-JP" altLang="en-US" dirty="0"/>
              <a:t>「挑戦しています」→「挑戦し実装しました」</a:t>
            </a:r>
            <a:endParaRPr kumimoji="1" lang="en-US" altLang="ja-JP" dirty="0"/>
          </a:p>
          <a:p>
            <a:r>
              <a:rPr kumimoji="1" lang="ja-JP" altLang="en-US" dirty="0"/>
              <a:t>画像の枠は白とか黒とかがいいんじゃない？</a:t>
            </a:r>
            <a:endParaRPr kumimoji="1" lang="en-US" altLang="ja-JP" dirty="0"/>
          </a:p>
          <a:p>
            <a:r>
              <a:rPr kumimoji="1" lang="ja-JP" altLang="en-US" dirty="0"/>
              <a:t>ブループリントは英語表記のほうがかっこいい</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a:t>
            </a:fld>
            <a:endParaRPr kumimoji="1" lang="ja-JP" altLang="en-US"/>
          </a:p>
        </p:txBody>
      </p:sp>
    </p:spTree>
    <p:extLst>
      <p:ext uri="{BB962C8B-B14F-4D97-AF65-F5344CB8AC3E}">
        <p14:creationId xmlns:p14="http://schemas.microsoft.com/office/powerpoint/2010/main" val="205209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画像が小さいので、見せたい場所を拡大して載せてあげると良い。（元画像はぎりぎり見えるようなサイズでおいておく）</a:t>
            </a:r>
            <a:endParaRPr kumimoji="1" lang="en-US" altLang="ja-JP" dirty="0"/>
          </a:p>
          <a:p>
            <a:r>
              <a:rPr kumimoji="1" lang="ja-JP" altLang="en-US" dirty="0"/>
              <a:t>画像がいくつかあるならば（図①）などの表記にする。</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全体のっけて、必要なとこだけ拡大して添付</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適用前と適用後の画像を両方添付して違いをはっきりさせる。</a:t>
            </a:r>
            <a:endParaRPr kumimoji="1" lang="en-US" altLang="ja-JP" dirty="0"/>
          </a:p>
          <a:p>
            <a:r>
              <a:rPr kumimoji="1" lang="ja-JP" altLang="en-US" dirty="0"/>
              <a:t>〇天とかでいうと、セール価格で</a:t>
            </a:r>
            <a:r>
              <a:rPr kumimoji="1" lang="ja-JP" altLang="en-US" dirty="0" err="1"/>
              <a:t>〇</a:t>
            </a:r>
            <a:r>
              <a:rPr kumimoji="1" lang="en-US" altLang="ja-JP" dirty="0"/>
              <a:t>%OFF</a:t>
            </a:r>
            <a:r>
              <a:rPr kumimoji="1" lang="ja-JP" altLang="en-US" dirty="0"/>
              <a:t>とかで通常価格と比較させると安く見えるいい例。（テクニック）</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5</a:t>
            </a:fld>
            <a:endParaRPr kumimoji="1" lang="ja-JP" altLang="en-US"/>
          </a:p>
        </p:txBody>
      </p:sp>
    </p:spTree>
    <p:extLst>
      <p:ext uri="{BB962C8B-B14F-4D97-AF65-F5344CB8AC3E}">
        <p14:creationId xmlns:p14="http://schemas.microsoft.com/office/powerpoint/2010/main" val="73695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ゲームが変わったら色を変えておく。</a:t>
            </a:r>
            <a:endParaRPr kumimoji="1" lang="en-US" altLang="ja-JP" dirty="0"/>
          </a:p>
          <a:p>
            <a:r>
              <a:rPr kumimoji="1" lang="ja-JP" altLang="en-US" dirty="0"/>
              <a:t>自主改行修正</a:t>
            </a:r>
            <a:endParaRPr kumimoji="1" lang="en-US" altLang="ja-JP" dirty="0"/>
          </a:p>
          <a:p>
            <a:r>
              <a:rPr kumimoji="1" lang="ja-JP" altLang="en-US" dirty="0"/>
              <a:t>読ませたい文章は左寄せ</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図に枠を付けた場合枠に矢印が乗っかって気持ち悪いので、</a:t>
            </a:r>
            <a:endParaRPr kumimoji="1" lang="en-US" altLang="ja-JP" dirty="0"/>
          </a:p>
          <a:p>
            <a:r>
              <a:rPr kumimoji="1" lang="ja-JP" altLang="en-US" dirty="0"/>
              <a:t>ボックスを下において、矢印をボックス側にアタッチすると見た目がきれいになるのでおすすめ。</a:t>
            </a:r>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7</a:t>
            </a:fld>
            <a:endParaRPr kumimoji="1" lang="ja-JP" altLang="en-US"/>
          </a:p>
        </p:txBody>
      </p:sp>
    </p:spTree>
    <p:extLst>
      <p:ext uri="{BB962C8B-B14F-4D97-AF65-F5344CB8AC3E}">
        <p14:creationId xmlns:p14="http://schemas.microsoft.com/office/powerpoint/2010/main" val="359244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8</a:t>
            </a:fld>
            <a:endParaRPr kumimoji="1" lang="ja-JP" altLang="en-US"/>
          </a:p>
        </p:txBody>
      </p:sp>
    </p:spTree>
    <p:extLst>
      <p:ext uri="{BB962C8B-B14F-4D97-AF65-F5344CB8AC3E}">
        <p14:creationId xmlns:p14="http://schemas.microsoft.com/office/powerpoint/2010/main" val="269660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9</a:t>
            </a:fld>
            <a:endParaRPr kumimoji="1" lang="ja-JP" altLang="en-US"/>
          </a:p>
        </p:txBody>
      </p:sp>
    </p:spTree>
    <p:extLst>
      <p:ext uri="{BB962C8B-B14F-4D97-AF65-F5344CB8AC3E}">
        <p14:creationId xmlns:p14="http://schemas.microsoft.com/office/powerpoint/2010/main" val="1196934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2022/2/14</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2022/2/14</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DXvFKIcra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3" y="2729625"/>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5023375" y="3772527"/>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cxnSp>
        <p:nvCxnSpPr>
          <p:cNvPr id="13" name="直線コネクタ 12">
            <a:extLst>
              <a:ext uri="{FF2B5EF4-FFF2-40B4-BE49-F238E27FC236}">
                <a16:creationId xmlns:a16="http://schemas.microsoft.com/office/drawing/2014/main" id="{EAE80F8D-3CF5-4D76-AD4A-CEA3787BFFAB}"/>
              </a:ext>
            </a:extLst>
          </p:cNvPr>
          <p:cNvCxnSpPr>
            <a:cxnSpLocks/>
          </p:cNvCxnSpPr>
          <p:nvPr/>
        </p:nvCxnSpPr>
        <p:spPr>
          <a:xfrm>
            <a:off x="1942864" y="4425496"/>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207DF4D-2D0A-4BEB-AEE3-0358520DC703}"/>
              </a:ext>
            </a:extLst>
          </p:cNvPr>
          <p:cNvCxnSpPr>
            <a:cxnSpLocks/>
          </p:cNvCxnSpPr>
          <p:nvPr/>
        </p:nvCxnSpPr>
        <p:spPr>
          <a:xfrm>
            <a:off x="1942864" y="4206847"/>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5D4B7E1-607A-4749-8821-9E58114CC092}"/>
              </a:ext>
            </a:extLst>
          </p:cNvPr>
          <p:cNvCxnSpPr>
            <a:cxnSpLocks/>
          </p:cNvCxnSpPr>
          <p:nvPr/>
        </p:nvCxnSpPr>
        <p:spPr>
          <a:xfrm>
            <a:off x="3419239" y="5648548"/>
            <a:ext cx="6800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1184645-1486-4FB7-A0A4-65A173A06908}"/>
              </a:ext>
            </a:extLst>
          </p:cNvPr>
          <p:cNvCxnSpPr>
            <a:cxnSpLocks/>
          </p:cNvCxnSpPr>
          <p:nvPr/>
        </p:nvCxnSpPr>
        <p:spPr>
          <a:xfrm>
            <a:off x="3419239" y="5902683"/>
            <a:ext cx="6800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995266D2-9D20-4274-A5C4-90C86FA73023}"/>
              </a:ext>
            </a:extLst>
          </p:cNvPr>
          <p:cNvSpPr/>
          <p:nvPr/>
        </p:nvSpPr>
        <p:spPr>
          <a:xfrm>
            <a:off x="-241192" y="-492981"/>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B2615104-090C-4477-BA63-ABE4A81F1C9F}"/>
              </a:ext>
            </a:extLst>
          </p:cNvPr>
          <p:cNvSpPr/>
          <p:nvPr/>
        </p:nvSpPr>
        <p:spPr>
          <a:xfrm>
            <a:off x="-241191" y="6365019"/>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63DA89B-FF78-48DE-AFB5-7B792AECDA54}"/>
              </a:ext>
            </a:extLst>
          </p:cNvPr>
          <p:cNvSpPr/>
          <p:nvPr/>
        </p:nvSpPr>
        <p:spPr>
          <a:xfrm>
            <a:off x="-386445" y="628651"/>
            <a:ext cx="12964886" cy="5633532"/>
          </a:xfrm>
          <a:prstGeom prst="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069E664-D9D2-471A-883B-DF3BB95E1071}"/>
              </a:ext>
            </a:extLst>
          </p:cNvPr>
          <p:cNvSpPr/>
          <p:nvPr/>
        </p:nvSpPr>
        <p:spPr>
          <a:xfrm>
            <a:off x="6761393" y="934419"/>
            <a:ext cx="5255074" cy="502199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35" name="直線コネクタ 34">
            <a:extLst>
              <a:ext uri="{FF2B5EF4-FFF2-40B4-BE49-F238E27FC236}">
                <a16:creationId xmlns:a16="http://schemas.microsoft.com/office/drawing/2014/main" id="{D8648372-8E4F-41A8-AB1B-2E53D2932CAE}"/>
              </a:ext>
            </a:extLst>
          </p:cNvPr>
          <p:cNvCxnSpPr>
            <a:stCxn id="29" idx="0"/>
            <a:endCxn id="29"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4">
            <a:extLst>
              <a:ext uri="{FF2B5EF4-FFF2-40B4-BE49-F238E27FC236}">
                <a16:creationId xmlns:a16="http://schemas.microsoft.com/office/drawing/2014/main" id="{596C3D4C-6AF6-4811-94E2-D6AB5C119FBB}"/>
              </a:ext>
            </a:extLst>
          </p:cNvPr>
          <p:cNvSpPr txBox="1">
            <a:spLocks noChangeArrowheads="1"/>
          </p:cNvSpPr>
          <p:nvPr/>
        </p:nvSpPr>
        <p:spPr bwMode="auto">
          <a:xfrm>
            <a:off x="10062434" y="6442271"/>
            <a:ext cx="2247898" cy="251359"/>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1800" dirty="0">
                <a:solidFill>
                  <a:schemeClr val="bg1"/>
                </a:solidFill>
                <a:latin typeface="Arial" panose="020B0604020202020204" pitchFamily="34" charset="0"/>
              </a:rPr>
              <a:t>A I M</a:t>
            </a:r>
            <a:endParaRPr kumimoji="0" lang="de-DE" altLang="ja-JP" sz="1800" dirty="0">
              <a:solidFill>
                <a:schemeClr val="bg1"/>
              </a:solidFill>
              <a:latin typeface="Arial" panose="020B0604020202020204" pitchFamily="34" charset="0"/>
            </a:endParaRPr>
          </a:p>
        </p:txBody>
      </p:sp>
      <p:cxnSp>
        <p:nvCxnSpPr>
          <p:cNvPr id="44" name="直線コネクタ 43">
            <a:extLst>
              <a:ext uri="{FF2B5EF4-FFF2-40B4-BE49-F238E27FC236}">
                <a16:creationId xmlns:a16="http://schemas.microsoft.com/office/drawing/2014/main" id="{BEB583A8-DC97-4F8F-BB8C-E7346A6C37DB}"/>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コンテンツ プレースホルダー 2">
            <a:extLst>
              <a:ext uri="{FF2B5EF4-FFF2-40B4-BE49-F238E27FC236}">
                <a16:creationId xmlns:a16="http://schemas.microsoft.com/office/drawing/2014/main" id="{65362D1A-B39A-4C03-AFB1-01964CF85500}"/>
              </a:ext>
            </a:extLst>
          </p:cNvPr>
          <p:cNvSpPr>
            <a:spLocks noGrp="1"/>
          </p:cNvSpPr>
          <p:nvPr>
            <p:ph idx="1"/>
          </p:nvPr>
        </p:nvSpPr>
        <p:spPr>
          <a:xfrm>
            <a:off x="327222" y="2028826"/>
            <a:ext cx="5442345" cy="3576586"/>
          </a:xfrm>
        </p:spPr>
        <p:txBody>
          <a:bodyPr>
            <a:normAutofit/>
          </a:bodyPr>
          <a:lstStyle/>
          <a:p>
            <a:pPr marL="0" indent="0">
              <a:buNone/>
            </a:pPr>
            <a:endParaRPr lang="en-US" altLang="ja-JP" sz="1600" dirty="0"/>
          </a:p>
        </p:txBody>
      </p:sp>
      <p:sp>
        <p:nvSpPr>
          <p:cNvPr id="45" name="タイトル 1">
            <a:extLst>
              <a:ext uri="{FF2B5EF4-FFF2-40B4-BE49-F238E27FC236}">
                <a16:creationId xmlns:a16="http://schemas.microsoft.com/office/drawing/2014/main" id="{0D3E1244-C3C2-48F1-AF35-2E4BAE5F78CB}"/>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a:t>
            </a:r>
            <a:r>
              <a:rPr lang="ja-JP" altLang="en-US" b="1" dirty="0">
                <a:effectLst>
                  <a:outerShdw blurRad="38100" dist="38100" dir="2700000" algn="tl">
                    <a:srgbClr val="000000">
                      <a:alpha val="43137"/>
                    </a:srgbClr>
                  </a:outerShdw>
                </a:effectLst>
              </a:rPr>
              <a:t>の制御</a:t>
            </a:r>
            <a:endParaRPr kumimoji="1" lang="ja-JP" altLang="en-US" b="1" dirty="0">
              <a:effectLst>
                <a:outerShdw blurRad="38100" dist="38100" dir="2700000" algn="tl">
                  <a:srgbClr val="000000">
                    <a:alpha val="43137"/>
                  </a:srgbClr>
                </a:outerShdw>
              </a:effectLst>
            </a:endParaRPr>
          </a:p>
        </p:txBody>
      </p:sp>
      <p:sp>
        <p:nvSpPr>
          <p:cNvPr id="47" name="正方形/長方形 46">
            <a:extLst>
              <a:ext uri="{FF2B5EF4-FFF2-40B4-BE49-F238E27FC236}">
                <a16:creationId xmlns:a16="http://schemas.microsoft.com/office/drawing/2014/main" id="{0A07F668-682B-4EC5-95E7-4A21D3F70715}"/>
              </a:ext>
            </a:extLst>
          </p:cNvPr>
          <p:cNvSpPr/>
          <p:nvPr/>
        </p:nvSpPr>
        <p:spPr>
          <a:xfrm>
            <a:off x="244929" y="1926771"/>
            <a:ext cx="5766316" cy="3277527"/>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107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995266D2-9D20-4274-A5C4-90C86FA73023}"/>
              </a:ext>
            </a:extLst>
          </p:cNvPr>
          <p:cNvSpPr/>
          <p:nvPr/>
        </p:nvSpPr>
        <p:spPr>
          <a:xfrm>
            <a:off x="-241192" y="-492981"/>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B2615104-090C-4477-BA63-ABE4A81F1C9F}"/>
              </a:ext>
            </a:extLst>
          </p:cNvPr>
          <p:cNvSpPr/>
          <p:nvPr/>
        </p:nvSpPr>
        <p:spPr>
          <a:xfrm>
            <a:off x="-241191" y="6365019"/>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63DA89B-FF78-48DE-AFB5-7B792AECDA54}"/>
              </a:ext>
            </a:extLst>
          </p:cNvPr>
          <p:cNvSpPr/>
          <p:nvPr/>
        </p:nvSpPr>
        <p:spPr>
          <a:xfrm>
            <a:off x="-386445" y="628651"/>
            <a:ext cx="12964886" cy="5633532"/>
          </a:xfrm>
          <a:prstGeom prst="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069E664-D9D2-471A-883B-DF3BB95E1071}"/>
              </a:ext>
            </a:extLst>
          </p:cNvPr>
          <p:cNvSpPr/>
          <p:nvPr/>
        </p:nvSpPr>
        <p:spPr>
          <a:xfrm>
            <a:off x="6761393" y="934419"/>
            <a:ext cx="5255074" cy="502199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35" name="直線コネクタ 34">
            <a:extLst>
              <a:ext uri="{FF2B5EF4-FFF2-40B4-BE49-F238E27FC236}">
                <a16:creationId xmlns:a16="http://schemas.microsoft.com/office/drawing/2014/main" id="{D8648372-8E4F-41A8-AB1B-2E53D2932CAE}"/>
              </a:ext>
            </a:extLst>
          </p:cNvPr>
          <p:cNvCxnSpPr>
            <a:stCxn id="29" idx="0"/>
            <a:endCxn id="29"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4">
            <a:extLst>
              <a:ext uri="{FF2B5EF4-FFF2-40B4-BE49-F238E27FC236}">
                <a16:creationId xmlns:a16="http://schemas.microsoft.com/office/drawing/2014/main" id="{596C3D4C-6AF6-4811-94E2-D6AB5C119FBB}"/>
              </a:ext>
            </a:extLst>
          </p:cNvPr>
          <p:cNvSpPr txBox="1">
            <a:spLocks noChangeArrowheads="1"/>
          </p:cNvSpPr>
          <p:nvPr/>
        </p:nvSpPr>
        <p:spPr bwMode="auto">
          <a:xfrm>
            <a:off x="10062434" y="6442271"/>
            <a:ext cx="2247898" cy="251359"/>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1800" dirty="0">
                <a:solidFill>
                  <a:schemeClr val="bg1"/>
                </a:solidFill>
                <a:latin typeface="Arial" panose="020B0604020202020204" pitchFamily="34" charset="0"/>
              </a:rPr>
              <a:t>A I M</a:t>
            </a:r>
            <a:endParaRPr kumimoji="0" lang="de-DE" altLang="ja-JP" sz="1800" dirty="0">
              <a:solidFill>
                <a:schemeClr val="bg1"/>
              </a:solidFill>
              <a:latin typeface="Arial" panose="020B0604020202020204" pitchFamily="34" charset="0"/>
            </a:endParaRPr>
          </a:p>
        </p:txBody>
      </p:sp>
      <p:cxnSp>
        <p:nvCxnSpPr>
          <p:cNvPr id="44" name="直線コネクタ 43">
            <a:extLst>
              <a:ext uri="{FF2B5EF4-FFF2-40B4-BE49-F238E27FC236}">
                <a16:creationId xmlns:a16="http://schemas.microsoft.com/office/drawing/2014/main" id="{BEB583A8-DC97-4F8F-BB8C-E7346A6C37DB}"/>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2">
            <a:extLst>
              <a:ext uri="{FF2B5EF4-FFF2-40B4-BE49-F238E27FC236}">
                <a16:creationId xmlns:a16="http://schemas.microsoft.com/office/drawing/2014/main" id="{2D2653E2-C942-4002-92C9-314F3E7B4BA8}"/>
              </a:ext>
            </a:extLst>
          </p:cNvPr>
          <p:cNvSpPr>
            <a:spLocks noGrp="1"/>
          </p:cNvSpPr>
          <p:nvPr>
            <p:ph idx="1"/>
          </p:nvPr>
        </p:nvSpPr>
        <p:spPr>
          <a:xfrm>
            <a:off x="327222" y="2028826"/>
            <a:ext cx="5442345" cy="2358348"/>
          </a:xfrm>
        </p:spPr>
        <p:txBody>
          <a:bodyPr>
            <a:normAutofit/>
          </a:bodyPr>
          <a:lstStyle/>
          <a:p>
            <a:pPr marL="0" indent="0">
              <a:buNone/>
            </a:pPr>
            <a:r>
              <a:rPr lang="ja-JP" altLang="en-US" sz="1600" dirty="0"/>
              <a:t>前々より一度やってみたいと思っていましたが、中々機会と時間が無く渋っていました。</a:t>
            </a:r>
            <a:endParaRPr lang="en-US" altLang="ja-JP" sz="1600" dirty="0"/>
          </a:p>
          <a:p>
            <a:pPr marL="0" indent="0">
              <a:buNone/>
            </a:pPr>
            <a:r>
              <a:rPr lang="ja-JP" altLang="en-US" sz="1600" dirty="0"/>
              <a:t>今回空いた時間と何を作ってもいいという事で、実際に挑戦してみようと思い、勉強も兼ねて自作計算ヘッダを改造しました。</a:t>
            </a:r>
            <a:endParaRPr lang="en-US" altLang="ja-JP" sz="1600" dirty="0"/>
          </a:p>
          <a:p>
            <a:pPr marL="0" indent="0">
              <a:buNone/>
            </a:pPr>
            <a:r>
              <a:rPr lang="ja-JP" altLang="en-US" sz="1600" dirty="0"/>
              <a:t>途中までゲームを作成していた段階で改造に踏み切ったので、かなりのエラーが出てしまいましたが、なんとか自分の力で修正でき、動作も問題なく確認できたのでいい経験になったと思っています。</a:t>
            </a:r>
            <a:endParaRPr lang="en-US" altLang="ja-JP" sz="1600" dirty="0"/>
          </a:p>
        </p:txBody>
      </p:sp>
      <p:sp>
        <p:nvSpPr>
          <p:cNvPr id="10" name="タイトル 1">
            <a:extLst>
              <a:ext uri="{FF2B5EF4-FFF2-40B4-BE49-F238E27FC236}">
                <a16:creationId xmlns:a16="http://schemas.microsoft.com/office/drawing/2014/main" id="{320FED5A-F16F-4103-9FC0-0A6715543337}"/>
              </a:ext>
            </a:extLst>
          </p:cNvPr>
          <p:cNvSpPr>
            <a:spLocks noGrp="1"/>
          </p:cNvSpPr>
          <p:nvPr>
            <p:ph type="title"/>
          </p:nvPr>
        </p:nvSpPr>
        <p:spPr>
          <a:xfrm>
            <a:off x="885995" y="871448"/>
            <a:ext cx="4324798" cy="1325563"/>
          </a:xfrm>
        </p:spPr>
        <p:txBody>
          <a:bodyPr>
            <a:normAutofit/>
          </a:bodyPr>
          <a:lstStyle/>
          <a:p>
            <a:pPr algn="ctr"/>
            <a:r>
              <a:rPr kumimoji="1" lang="ja-JP" altLang="en-US" b="1" dirty="0">
                <a:effectLst>
                  <a:outerShdw blurRad="38100" dist="38100" dir="2700000" algn="tl">
                    <a:srgbClr val="000000">
                      <a:alpha val="43137"/>
                    </a:srgbClr>
                  </a:outerShdw>
                </a:effectLst>
              </a:rPr>
              <a:t>テンプレート化</a:t>
            </a:r>
          </a:p>
        </p:txBody>
      </p:sp>
      <p:sp>
        <p:nvSpPr>
          <p:cNvPr id="11" name="正方形/長方形 10">
            <a:extLst>
              <a:ext uri="{FF2B5EF4-FFF2-40B4-BE49-F238E27FC236}">
                <a16:creationId xmlns:a16="http://schemas.microsoft.com/office/drawing/2014/main" id="{AC31B9AC-0F34-481A-BC25-0128BE7845A7}"/>
              </a:ext>
            </a:extLst>
          </p:cNvPr>
          <p:cNvSpPr/>
          <p:nvPr/>
        </p:nvSpPr>
        <p:spPr>
          <a:xfrm>
            <a:off x="244929" y="1926771"/>
            <a:ext cx="5766316" cy="2577135"/>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08580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797807" y="3754785"/>
            <a:ext cx="3968615" cy="1754326"/>
          </a:xfrm>
          <a:prstGeom prst="rect">
            <a:avLst/>
          </a:prstGeom>
          <a:noFill/>
        </p:spPr>
        <p:txBody>
          <a:bodyPr wrap="square" rtlCol="0">
            <a:spAutoFit/>
          </a:bodyPr>
          <a:lstStyle/>
          <a:p>
            <a:r>
              <a:rPr lang="en-US" altLang="ja-JP" dirty="0"/>
              <a:t>1</a:t>
            </a:r>
            <a:r>
              <a:rPr lang="ja-JP" altLang="en-US" dirty="0"/>
              <a:t>年次の最初に作った</a:t>
            </a:r>
            <a:endParaRPr lang="en-US" altLang="ja-JP" dirty="0"/>
          </a:p>
          <a:p>
            <a:r>
              <a:rPr lang="ja-JP" altLang="en-US" dirty="0"/>
              <a:t>初めてのプログラム作品です。</a:t>
            </a:r>
            <a:endParaRPr lang="en-US" altLang="ja-JP" dirty="0"/>
          </a:p>
          <a:p>
            <a:r>
              <a:rPr lang="ja-JP" altLang="en-US" dirty="0"/>
              <a:t>自機が上下左右に動き</a:t>
            </a:r>
            <a:endParaRPr lang="en-US" altLang="ja-JP" dirty="0"/>
          </a:p>
          <a:p>
            <a:r>
              <a:rPr lang="ja-JP" altLang="en-US" dirty="0"/>
              <a:t>敵が画面上のランダムな位置から</a:t>
            </a:r>
            <a:endParaRPr lang="en-US" altLang="ja-JP" dirty="0"/>
          </a:p>
          <a:p>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279243" y="3937213"/>
            <a:ext cx="4154148" cy="1200329"/>
          </a:xfrm>
          <a:prstGeom prst="rect">
            <a:avLst/>
          </a:prstGeom>
          <a:noFill/>
        </p:spPr>
        <p:txBody>
          <a:bodyPr wrap="square" rtlCol="0">
            <a:spAutoFit/>
          </a:bodyPr>
          <a:lstStyle/>
          <a:p>
            <a:r>
              <a:rPr lang="ja-JP" altLang="en-US" dirty="0"/>
              <a:t>インベーダーゲームです。</a:t>
            </a:r>
            <a:endParaRPr lang="en-US" altLang="ja-JP" dirty="0"/>
          </a:p>
          <a:p>
            <a:r>
              <a:rPr lang="ja-JP" altLang="en-US" dirty="0"/>
              <a:t>配列と</a:t>
            </a:r>
            <a:r>
              <a:rPr lang="en-US" altLang="ja-JP" dirty="0"/>
              <a:t>for</a:t>
            </a:r>
            <a:r>
              <a:rPr lang="ja-JP" altLang="en-US" dirty="0"/>
              <a:t>文を使って</a:t>
            </a:r>
            <a:endParaRPr lang="en-US" altLang="ja-JP" dirty="0"/>
          </a:p>
          <a:p>
            <a:r>
              <a:rPr lang="ja-JP" altLang="en-US" dirty="0"/>
              <a:t>敵を制御する</a:t>
            </a:r>
            <a:r>
              <a:rPr kumimoji="1" lang="ja-JP" altLang="en-US" dirty="0"/>
              <a:t>ことを習いました。</a:t>
            </a:r>
            <a:endParaRPr kumimoji="1" lang="en-US" altLang="ja-JP" dirty="0"/>
          </a:p>
          <a:p>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r>
              <a:rPr lang="ja-JP" altLang="en-US" dirty="0"/>
              <a:t>スネークゲームです。</a:t>
            </a:r>
            <a:endParaRPr lang="en-US" altLang="ja-JP" dirty="0"/>
          </a:p>
          <a:p>
            <a:r>
              <a:rPr lang="ja-JP" altLang="en-US" dirty="0"/>
              <a:t>配列を使ったマス目の塗りつぶしや</a:t>
            </a:r>
            <a:endParaRPr lang="en-US" altLang="ja-JP" dirty="0"/>
          </a:p>
          <a:p>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418321" y="3876094"/>
            <a:ext cx="2801013" cy="1200329"/>
          </a:xfrm>
          <a:prstGeom prst="rect">
            <a:avLst/>
          </a:prstGeom>
          <a:noFill/>
        </p:spPr>
        <p:txBody>
          <a:bodyPr wrap="square" rtlCol="0">
            <a:spAutoFit/>
          </a:bodyPr>
          <a:lstStyle/>
          <a:p>
            <a:r>
              <a:rPr lang="en-US" altLang="ja-JP" dirty="0"/>
              <a:t>15</a:t>
            </a:r>
            <a:r>
              <a:rPr lang="ja-JP" altLang="en-US" dirty="0"/>
              <a:t>パズルです。</a:t>
            </a:r>
            <a:endParaRPr lang="en-US" altLang="ja-JP" dirty="0"/>
          </a:p>
          <a:p>
            <a:r>
              <a:rPr kumimoji="1" lang="ja-JP" altLang="en-US" dirty="0"/>
              <a:t>配列を使った</a:t>
            </a:r>
            <a:endParaRPr kumimoji="1" lang="en-US" altLang="ja-JP" dirty="0"/>
          </a:p>
          <a:p>
            <a:r>
              <a:rPr lang="ja-JP" altLang="en-US" dirty="0"/>
              <a:t>手数のリプレイ機能を</a:t>
            </a:r>
            <a:endParaRPr lang="en-US" altLang="ja-JP" dirty="0"/>
          </a:p>
          <a:p>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r>
              <a:rPr lang="ja-JP" altLang="en-US" dirty="0"/>
              <a:t>アソウルクエストです。</a:t>
            </a:r>
            <a:endParaRPr lang="en-US" altLang="ja-JP" dirty="0"/>
          </a:p>
          <a:p>
            <a:r>
              <a:rPr kumimoji="1" lang="ja-JP" altLang="en-US" dirty="0"/>
              <a:t>マップチップを使って、</a:t>
            </a:r>
            <a:endParaRPr kumimoji="1" lang="en-US" altLang="ja-JP" dirty="0"/>
          </a:p>
          <a:p>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r>
              <a:rPr kumimoji="1" lang="en-US" altLang="ja-JP" dirty="0"/>
              <a:t>ASOROCKMAN</a:t>
            </a:r>
            <a:r>
              <a:rPr kumimoji="1" lang="ja-JP" altLang="en-US" dirty="0"/>
              <a:t>です。</a:t>
            </a:r>
            <a:endParaRPr kumimoji="1" lang="en-US" altLang="ja-JP" dirty="0"/>
          </a:p>
          <a:p>
            <a:r>
              <a:rPr lang="ja-JP" altLang="en-US" dirty="0"/>
              <a:t>サイドスクロールゲームで</a:t>
            </a:r>
            <a:endParaRPr lang="en-US" altLang="ja-JP" dirty="0"/>
          </a:p>
          <a:p>
            <a:r>
              <a:rPr kumimoji="1" lang="ja-JP" altLang="en-US" dirty="0"/>
              <a:t>パーティクルエフェクトに</a:t>
            </a:r>
            <a:endParaRPr kumimoji="1" lang="en-US" altLang="ja-JP" dirty="0"/>
          </a:p>
          <a:p>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82393" y="3938502"/>
            <a:ext cx="3736678" cy="1200329"/>
          </a:xfrm>
          <a:prstGeom prst="rect">
            <a:avLst/>
          </a:prstGeom>
          <a:noFill/>
        </p:spPr>
        <p:txBody>
          <a:bodyPr wrap="square" rtlCol="0">
            <a:spAutoFit/>
          </a:bodyPr>
          <a:lstStyle/>
          <a:p>
            <a:r>
              <a:rPr kumimoji="1" lang="ja-JP" altLang="en-US" dirty="0"/>
              <a:t>初めての</a:t>
            </a:r>
            <a:r>
              <a:rPr kumimoji="1" lang="en-US" altLang="ja-JP" dirty="0"/>
              <a:t>3D</a:t>
            </a:r>
            <a:r>
              <a:rPr kumimoji="1" lang="ja-JP" altLang="en-US" dirty="0"/>
              <a:t>ゲームで</a:t>
            </a:r>
            <a:endParaRPr kumimoji="1" lang="en-US" altLang="ja-JP" dirty="0"/>
          </a:p>
          <a:p>
            <a:r>
              <a:rPr kumimoji="1" lang="ja-JP" altLang="en-US" dirty="0"/>
              <a:t>プレイヤーの向きを向くモデルと</a:t>
            </a:r>
            <a:endParaRPr kumimoji="1" lang="en-US" altLang="ja-JP" dirty="0"/>
          </a:p>
          <a:p>
            <a:r>
              <a:rPr kumimoji="1" lang="ja-JP" altLang="en-US" dirty="0"/>
              <a:t>ビルボードやフォグを使って</a:t>
            </a:r>
            <a:endParaRPr kumimoji="1" lang="en-US" altLang="ja-JP" dirty="0"/>
          </a:p>
          <a:p>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782048" y="3753837"/>
            <a:ext cx="3435549" cy="1569660"/>
          </a:xfrm>
          <a:prstGeom prst="rect">
            <a:avLst/>
          </a:prstGeom>
          <a:noFill/>
        </p:spPr>
        <p:txBody>
          <a:bodyPr wrap="square" rtlCol="0">
            <a:spAutoFit/>
          </a:bodyPr>
          <a:lstStyle/>
          <a:p>
            <a:r>
              <a:rPr kumimoji="1" lang="ja-JP" altLang="en-US" sz="1600" dirty="0"/>
              <a:t>券売機決算です。</a:t>
            </a:r>
            <a:endParaRPr kumimoji="1" lang="en-US" altLang="ja-JP" sz="1600" dirty="0"/>
          </a:p>
          <a:p>
            <a:r>
              <a:rPr lang="en-US" altLang="ja-JP" sz="1600" dirty="0"/>
              <a:t>2</a:t>
            </a:r>
            <a:r>
              <a:rPr lang="ja-JP" altLang="en-US" sz="1600" dirty="0"/>
              <a:t>年次最初の演習で</a:t>
            </a:r>
            <a:endParaRPr lang="en-US" altLang="ja-JP" sz="1600" dirty="0"/>
          </a:p>
          <a:p>
            <a:r>
              <a:rPr kumimoji="1" lang="ja-JP" altLang="en-US" sz="1600" dirty="0"/>
              <a:t>決められた金額のお代に</a:t>
            </a:r>
            <a:endParaRPr kumimoji="1" lang="en-US" altLang="ja-JP" sz="1600" dirty="0"/>
          </a:p>
          <a:p>
            <a:r>
              <a:rPr lang="ja-JP" altLang="en-US" sz="1600" dirty="0"/>
              <a:t>手持ちの金額から好きなだけ出し</a:t>
            </a:r>
            <a:endParaRPr lang="en-US" altLang="ja-JP" sz="1600" dirty="0"/>
          </a:p>
          <a:p>
            <a:r>
              <a:rPr kumimoji="1" lang="ja-JP" altLang="en-US" sz="1600" dirty="0"/>
              <a:t>決済後、自分の手持ちに</a:t>
            </a:r>
            <a:endParaRPr kumimoji="1" lang="en-US" altLang="ja-JP" sz="1600" dirty="0"/>
          </a:p>
          <a:p>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3" y="1048795"/>
            <a:ext cx="3545885" cy="2380205"/>
          </a:xfrm>
          <a:prstGeom prst="rect">
            <a:avLst/>
          </a:prstGeom>
          <a:ln>
            <a:solidFill>
              <a:schemeClr val="bg1"/>
            </a:solidFill>
          </a:ln>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r>
              <a:rPr kumimoji="1" lang="ja-JP" altLang="en-US" dirty="0"/>
              <a:t>メルヘンメイズです。</a:t>
            </a:r>
            <a:endParaRPr kumimoji="1" lang="en-US" altLang="ja-JP" dirty="0"/>
          </a:p>
          <a:p>
            <a:r>
              <a:rPr lang="ja-JP" altLang="en-US" dirty="0"/>
              <a:t>カメラ視点が固定された状態で</a:t>
            </a:r>
            <a:endParaRPr lang="en-US" altLang="ja-JP" dirty="0"/>
          </a:p>
          <a:p>
            <a:r>
              <a:rPr kumimoji="1" lang="ja-JP" altLang="en-US" dirty="0"/>
              <a:t>ゲームが進行する</a:t>
            </a:r>
            <a:endParaRPr kumimoji="1" lang="en-US" altLang="ja-JP" dirty="0"/>
          </a:p>
          <a:p>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r>
              <a:rPr lang="ja-JP" altLang="en-US" dirty="0"/>
              <a:t>マトリクス回転を</a:t>
            </a:r>
            <a:endParaRPr lang="en-US" altLang="ja-JP" dirty="0"/>
          </a:p>
          <a:p>
            <a:r>
              <a:rPr lang="ja-JP" altLang="en-US" dirty="0"/>
              <a:t>利用したモデル回転と</a:t>
            </a:r>
            <a:endParaRPr lang="en-US" altLang="ja-JP" dirty="0"/>
          </a:p>
          <a:p>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r>
              <a:rPr lang="en-US" altLang="ja-JP" dirty="0"/>
              <a:t>Unity</a:t>
            </a:r>
            <a:r>
              <a:rPr lang="ja-JP" altLang="en-US" dirty="0"/>
              <a:t>制作課題で作った</a:t>
            </a:r>
            <a:endParaRPr lang="en-US" altLang="ja-JP" dirty="0"/>
          </a:p>
          <a:p>
            <a:r>
              <a:rPr kumimoji="1" lang="en-US" altLang="ja-JP" dirty="0"/>
              <a:t>2D</a:t>
            </a:r>
            <a:r>
              <a:rPr kumimoji="1" lang="ja-JP" altLang="en-US" dirty="0"/>
              <a:t>シューティングゲームです。</a:t>
            </a:r>
            <a:endParaRPr kumimoji="1" lang="en-US" altLang="ja-JP" dirty="0"/>
          </a:p>
          <a:p>
            <a:r>
              <a:rPr lang="ja-JP" altLang="en-US" dirty="0"/>
              <a:t>処理は簡単で、自機の左右移動</a:t>
            </a:r>
            <a:endParaRPr lang="en-US" altLang="ja-JP" dirty="0"/>
          </a:p>
          <a:p>
            <a:r>
              <a:rPr kumimoji="1" lang="ja-JP" altLang="en-US" dirty="0"/>
              <a:t>弾の発射、岩の自動生成</a:t>
            </a:r>
            <a:endParaRPr kumimoji="1" lang="en-US" altLang="ja-JP" dirty="0"/>
          </a:p>
          <a:p>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r>
              <a:rPr lang="en-US" altLang="ja-JP" sz="1600" dirty="0"/>
              <a:t>Unity</a:t>
            </a:r>
            <a:r>
              <a:rPr lang="ja-JP" altLang="en-US" sz="1600" dirty="0"/>
              <a:t>授業制作で作った</a:t>
            </a:r>
            <a:endParaRPr lang="en-US" altLang="ja-JP" sz="1600" dirty="0"/>
          </a:p>
          <a:p>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r>
              <a:rPr lang="ja-JP" altLang="en-US" sz="1600" dirty="0"/>
              <a:t>プレイヤーは画面クリックで</a:t>
            </a:r>
            <a:endParaRPr lang="en-US" altLang="ja-JP" sz="1600" dirty="0"/>
          </a:p>
          <a:p>
            <a:r>
              <a:rPr kumimoji="1" lang="ja-JP" altLang="en-US" sz="1600" dirty="0"/>
              <a:t>キャンディーを撃つことができ</a:t>
            </a:r>
            <a:endParaRPr kumimoji="1" lang="en-US" altLang="ja-JP" sz="1600" dirty="0"/>
          </a:p>
          <a:p>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a:ln>
            <a:solidFill>
              <a:schemeClr val="bg1"/>
            </a:solidFill>
          </a:ln>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155" y="1084881"/>
            <a:ext cx="3335453" cy="2323780"/>
          </a:xfrm>
          <a:prstGeom prst="rect">
            <a:avLst/>
          </a:prstGeom>
          <a:ln>
            <a:solidFill>
              <a:schemeClr val="accent1"/>
            </a:solidFill>
          </a:ln>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r>
              <a:rPr lang="ja-JP" altLang="en-US" dirty="0"/>
              <a:t>テトリスです。</a:t>
            </a:r>
            <a:endParaRPr lang="en-US" altLang="ja-JP" dirty="0"/>
          </a:p>
          <a:p>
            <a:r>
              <a:rPr kumimoji="1" lang="ja-JP" altLang="en-US" dirty="0"/>
              <a:t>上からランダムな順番で落ちてくる</a:t>
            </a:r>
            <a:endParaRPr kumimoji="1" lang="en-US" altLang="ja-JP" dirty="0"/>
          </a:p>
          <a:p>
            <a:r>
              <a:rPr lang="ja-JP" altLang="en-US" dirty="0"/>
              <a:t>ミノを並べて横一列が揃ったら</a:t>
            </a:r>
            <a:endParaRPr lang="en-US" altLang="ja-JP" dirty="0"/>
          </a:p>
          <a:p>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r>
              <a:rPr lang="ja-JP" altLang="en-US" dirty="0"/>
              <a:t>倉庫番です。</a:t>
            </a:r>
            <a:endParaRPr lang="en-US" altLang="ja-JP" dirty="0"/>
          </a:p>
          <a:p>
            <a:r>
              <a:rPr kumimoji="1" lang="ja-JP" altLang="en-US" dirty="0"/>
              <a:t>プレイヤー</a:t>
            </a:r>
            <a:r>
              <a:rPr lang="ja-JP" altLang="en-US" dirty="0"/>
              <a:t>が</a:t>
            </a:r>
            <a:r>
              <a:rPr kumimoji="1" lang="ja-JP" altLang="en-US" dirty="0"/>
              <a:t>マス目を移動し</a:t>
            </a:r>
            <a:endParaRPr kumimoji="1" lang="en-US" altLang="ja-JP" dirty="0"/>
          </a:p>
          <a:p>
            <a:r>
              <a:rPr lang="ja-JP" altLang="en-US" dirty="0"/>
              <a:t>荷物を目標地点にすべて運んだら</a:t>
            </a:r>
            <a:endParaRPr lang="en-US" altLang="ja-JP" dirty="0"/>
          </a:p>
          <a:p>
            <a:r>
              <a:rPr lang="ja-JP" altLang="en-US" dirty="0"/>
              <a:t>クリアというものです。</a:t>
            </a:r>
            <a:endParaRPr lang="en-US" altLang="ja-JP" dirty="0"/>
          </a:p>
          <a:p>
            <a:r>
              <a:rPr lang="ja-JP" altLang="en-US" dirty="0"/>
              <a:t>配列を使いゴールと荷物を</a:t>
            </a:r>
            <a:endParaRPr lang="en-US" altLang="ja-JP" dirty="0"/>
          </a:p>
          <a:p>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3"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34189" y="2335331"/>
            <a:ext cx="4290788" cy="2031325"/>
          </a:xfrm>
          <a:prstGeom prst="rect">
            <a:avLst/>
          </a:prstGeom>
          <a:noFill/>
        </p:spPr>
        <p:txBody>
          <a:bodyPr wrap="square" rtlCol="0">
            <a:spAutoFit/>
          </a:bodyPr>
          <a:lstStyle/>
          <a:p>
            <a:r>
              <a:rPr kumimoji="1" lang="en-US" altLang="ja-JP" dirty="0"/>
              <a:t>3</a:t>
            </a:r>
            <a:r>
              <a:rPr kumimoji="1" lang="ja-JP" altLang="en-US" dirty="0"/>
              <a:t>年次に</a:t>
            </a:r>
            <a:r>
              <a:rPr kumimoji="1" lang="ja-JP" altLang="en-US" dirty="0" err="1"/>
              <a:t>ぷち</a:t>
            </a:r>
            <a:r>
              <a:rPr kumimoji="1" lang="ja-JP" altLang="en-US" dirty="0"/>
              <a:t>コン</a:t>
            </a:r>
            <a:r>
              <a:rPr lang="ja-JP" altLang="en-US" dirty="0"/>
              <a:t>向けに</a:t>
            </a:r>
            <a:r>
              <a:rPr kumimoji="1" lang="ja-JP" altLang="en-US" dirty="0"/>
              <a:t>制作した</a:t>
            </a:r>
            <a:endParaRPr kumimoji="1" lang="en-US" altLang="ja-JP" dirty="0"/>
          </a:p>
          <a:p>
            <a:r>
              <a:rPr lang="en-US" altLang="ja-JP" dirty="0"/>
              <a:t>3D-TPS</a:t>
            </a:r>
            <a:r>
              <a:rPr lang="ja-JP" altLang="en-US" dirty="0"/>
              <a:t>ゲームです。</a:t>
            </a:r>
            <a:endParaRPr lang="en-US" altLang="ja-JP" dirty="0"/>
          </a:p>
          <a:p>
            <a:r>
              <a:rPr kumimoji="1" lang="ja-JP" altLang="en-US" dirty="0"/>
              <a:t>フィールドに、同じ順路で周回する敵や、自由に動き回る敵を配置したり</a:t>
            </a:r>
            <a:endParaRPr kumimoji="1" lang="en-US" altLang="ja-JP" dirty="0"/>
          </a:p>
          <a:p>
            <a:r>
              <a:rPr lang="ja-JP" altLang="en-US" dirty="0"/>
              <a:t>プレイヤーのボーンに武器をアタッチしたり、色々なことに挑戦し実装しています。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68801" y="2283169"/>
            <a:ext cx="4171950" cy="20108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chemeClr val="bg1"/>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91044" y="3737594"/>
            <a:ext cx="2746265" cy="1569660"/>
          </a:xfrm>
          <a:prstGeom prst="rect">
            <a:avLst/>
          </a:prstGeom>
          <a:noFill/>
        </p:spPr>
        <p:txBody>
          <a:bodyPr wrap="none" rtlCol="0">
            <a:spAutoFit/>
          </a:bodyPr>
          <a:lstStyle/>
          <a:p>
            <a:r>
              <a:rPr kumimoji="1" lang="en-US" altLang="ja-JP" sz="1600" dirty="0"/>
              <a:t>Unreal Engine</a:t>
            </a:r>
            <a:r>
              <a:rPr kumimoji="1" lang="ja-JP" altLang="en-US" sz="1600" dirty="0"/>
              <a:t>４を使用した</a:t>
            </a:r>
            <a:endParaRPr kumimoji="1" lang="en-US" altLang="ja-JP" sz="1600" dirty="0"/>
          </a:p>
          <a:p>
            <a:r>
              <a:rPr lang="ja-JP" altLang="en-US" sz="1600" dirty="0"/>
              <a:t>テストプロジェクトです。</a:t>
            </a:r>
            <a:endParaRPr lang="en-US" altLang="ja-JP" sz="1600" dirty="0"/>
          </a:p>
          <a:p>
            <a:r>
              <a:rPr lang="ja-JP" altLang="en-US" sz="1600" dirty="0"/>
              <a:t>モデルの透過や</a:t>
            </a:r>
            <a:endParaRPr lang="en-US" altLang="ja-JP" sz="1600" dirty="0"/>
          </a:p>
          <a:p>
            <a:r>
              <a:rPr lang="ja-JP" altLang="en-US" sz="1600" dirty="0"/>
              <a:t>トレイル処理をしたり</a:t>
            </a:r>
            <a:endParaRPr lang="en-US" altLang="ja-JP" sz="1600" dirty="0"/>
          </a:p>
          <a:p>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r>
              <a:rPr kumimoji="1" lang="ja-JP" altLang="en-US" sz="1600" dirty="0"/>
              <a:t>学内コンテストに応募した作品の</a:t>
            </a:r>
            <a:endParaRPr kumimoji="1" lang="en-US" altLang="ja-JP" sz="1600" dirty="0"/>
          </a:p>
          <a:p>
            <a:r>
              <a:rPr lang="ja-JP" altLang="en-US" sz="1600" dirty="0"/>
              <a:t>担当個所であるプレイヤーの飛行、</a:t>
            </a:r>
            <a:endParaRPr lang="en-US" altLang="ja-JP" sz="1600" dirty="0"/>
          </a:p>
          <a:p>
            <a:r>
              <a:rPr lang="ja-JP" altLang="en-US" sz="1600" dirty="0"/>
              <a:t>武器切り替え、ダメージ、</a:t>
            </a:r>
            <a:endParaRPr lang="en-US" altLang="ja-JP" sz="1600" dirty="0"/>
          </a:p>
          <a:p>
            <a:r>
              <a:rPr lang="ja-JP" altLang="en-US" sz="1600" dirty="0"/>
              <a:t>飛行時のエネルギー管理を</a:t>
            </a:r>
            <a:endParaRPr lang="en-US" altLang="ja-JP" sz="1600" dirty="0"/>
          </a:p>
          <a:p>
            <a:r>
              <a:rPr lang="ja-JP" altLang="en-US" sz="1600" dirty="0"/>
              <a:t>チェックするためのテストデモです。</a:t>
            </a:r>
            <a:endParaRPr lang="en-US" altLang="ja-JP" sz="1600" dirty="0"/>
          </a:p>
          <a:p>
            <a:r>
              <a:rPr lang="ja-JP" altLang="en-US" sz="1600" dirty="0"/>
              <a:t>ジャンプした後、飛行モードに</a:t>
            </a:r>
            <a:endParaRPr lang="en-US" altLang="ja-JP" sz="1600" dirty="0"/>
          </a:p>
          <a:p>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27" y="1199441"/>
            <a:ext cx="441097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r>
              <a:rPr lang="en-US" altLang="ja-JP" dirty="0"/>
              <a:t>3D</a:t>
            </a:r>
            <a:r>
              <a:rPr lang="ja-JP" altLang="en-US" dirty="0"/>
              <a:t>シューティングです。</a:t>
            </a:r>
            <a:endParaRPr lang="en-US" altLang="ja-JP" dirty="0"/>
          </a:p>
          <a:p>
            <a:r>
              <a:rPr kumimoji="1" lang="ja-JP" altLang="en-US" dirty="0"/>
              <a:t>クォータニオンを用いた</a:t>
            </a:r>
            <a:endParaRPr kumimoji="1" lang="en-US" altLang="ja-JP" dirty="0"/>
          </a:p>
          <a:p>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r>
              <a:rPr kumimoji="1" lang="en-US" altLang="ja-JP" dirty="0"/>
              <a:t>3D</a:t>
            </a:r>
            <a:r>
              <a:rPr kumimoji="1" lang="ja-JP" altLang="en-US" dirty="0"/>
              <a:t>アクションです。</a:t>
            </a:r>
            <a:endParaRPr kumimoji="1" lang="en-US" altLang="ja-JP" dirty="0"/>
          </a:p>
          <a:p>
            <a:r>
              <a:rPr kumimoji="1" lang="ja-JP" altLang="en-US" dirty="0"/>
              <a:t>各足場ごとで違う</a:t>
            </a:r>
            <a:endParaRPr kumimoji="1" lang="en-US" altLang="ja-JP" dirty="0"/>
          </a:p>
          <a:p>
            <a:r>
              <a:rPr kumimoji="1" lang="ja-JP" altLang="en-US" dirty="0"/>
              <a:t>重力の方向に</a:t>
            </a:r>
            <a:r>
              <a:rPr lang="ja-JP" altLang="en-US" dirty="0"/>
              <a:t>合わせて</a:t>
            </a:r>
            <a:endParaRPr lang="en-US" altLang="ja-JP" dirty="0"/>
          </a:p>
          <a:p>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5" name="図 4">
            <a:extLst>
              <a:ext uri="{FF2B5EF4-FFF2-40B4-BE49-F238E27FC236}">
                <a16:creationId xmlns:a16="http://schemas.microsoft.com/office/drawing/2014/main" id="{0C5000AA-2CB3-432D-A911-72E42C8EF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802" y="1090165"/>
            <a:ext cx="4405607" cy="2305583"/>
          </a:xfrm>
          <a:prstGeom prst="rect">
            <a:avLst/>
          </a:prstGeom>
        </p:spPr>
      </p:pic>
    </p:spTree>
    <p:extLst>
      <p:ext uri="{BB962C8B-B14F-4D97-AF65-F5344CB8AC3E}">
        <p14:creationId xmlns:p14="http://schemas.microsoft.com/office/powerpoint/2010/main" val="1927252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r>
              <a:rPr kumimoji="1" lang="ja-JP" altLang="en-US" dirty="0"/>
              <a:t>全て</a:t>
            </a:r>
            <a:r>
              <a:rPr kumimoji="1" lang="en-US" altLang="ja-JP" dirty="0"/>
              <a:t>2D</a:t>
            </a:r>
            <a:r>
              <a:rPr kumimoji="1" lang="ja-JP" altLang="en-US" dirty="0"/>
              <a:t>でレンダリングしています。</a:t>
            </a:r>
            <a:endParaRPr kumimoji="1" lang="en-US" altLang="ja-JP" dirty="0"/>
          </a:p>
          <a:p>
            <a:endParaRPr lang="en-US" altLang="ja-JP" dirty="0"/>
          </a:p>
          <a:p>
            <a:r>
              <a:rPr kumimoji="1" lang="ja-JP" altLang="en-US" dirty="0"/>
              <a:t>視点からの視線ベクトルで</a:t>
            </a:r>
            <a:endParaRPr kumimoji="1" lang="en-US" altLang="ja-JP" dirty="0"/>
          </a:p>
          <a:p>
            <a:r>
              <a:rPr kumimoji="1" lang="ja-JP" altLang="en-US" dirty="0"/>
              <a:t>球の反射</a:t>
            </a:r>
            <a:r>
              <a:rPr lang="ja-JP" altLang="en-US" dirty="0"/>
              <a:t>や丸みを表現したり</a:t>
            </a:r>
            <a:endParaRPr lang="en-US" altLang="ja-JP" dirty="0"/>
          </a:p>
          <a:p>
            <a:r>
              <a:rPr kumimoji="1" lang="ja-JP" altLang="en-US" dirty="0"/>
              <a:t>光点からの光ベクトルで</a:t>
            </a:r>
            <a:endParaRPr kumimoji="1" lang="en-US" altLang="ja-JP" dirty="0"/>
          </a:p>
          <a:p>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a:ln>
            <a:solidFill>
              <a:schemeClr val="tx1"/>
            </a:solidFill>
          </a:ln>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a:ln>
            <a:solidFill>
              <a:schemeClr val="tx1"/>
            </a:solidFill>
          </a:ln>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a:ln>
            <a:solidFill>
              <a:schemeClr val="tx1"/>
            </a:solidFill>
          </a:ln>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r>
              <a:rPr lang="en-US" altLang="ja-JP" dirty="0" err="1"/>
              <a:t>Shootemup</a:t>
            </a:r>
            <a:r>
              <a:rPr lang="ja-JP" altLang="en-US" dirty="0"/>
              <a:t>です。</a:t>
            </a:r>
            <a:endParaRPr lang="en-US" altLang="ja-JP" dirty="0"/>
          </a:p>
          <a:p>
            <a:r>
              <a:rPr kumimoji="1" lang="ja-JP" altLang="en-US" dirty="0"/>
              <a:t>敵の弾の挙動を</a:t>
            </a:r>
            <a:r>
              <a:rPr lang="ja-JP" altLang="en-US" dirty="0"/>
              <a:t>数種</a:t>
            </a:r>
            <a:r>
              <a:rPr kumimoji="1" lang="ja-JP" altLang="en-US" dirty="0"/>
              <a:t>用意し</a:t>
            </a:r>
            <a:endParaRPr kumimoji="1" lang="en-US" altLang="ja-JP" dirty="0"/>
          </a:p>
          <a:p>
            <a:r>
              <a:rPr lang="ja-JP" altLang="en-US" dirty="0"/>
              <a:t>切り替えて制御しています。</a:t>
            </a:r>
            <a:endParaRPr lang="en-US" altLang="ja-JP" dirty="0"/>
          </a:p>
          <a:p>
            <a:endParaRPr lang="en-US" altLang="ja-JP" dirty="0"/>
          </a:p>
          <a:p>
            <a:r>
              <a:rPr kumimoji="1" lang="ja-JP" altLang="en-US" dirty="0"/>
              <a:t>弾は三角関数</a:t>
            </a:r>
            <a:r>
              <a:rPr kumimoji="1" lang="en-US" altLang="ja-JP" dirty="0"/>
              <a:t>(atan2)</a:t>
            </a:r>
            <a:r>
              <a:rPr kumimoji="1" lang="ja-JP" altLang="en-US" dirty="0"/>
              <a:t>で計算して</a:t>
            </a:r>
            <a:endParaRPr kumimoji="1" lang="en-US" altLang="ja-JP" dirty="0"/>
          </a:p>
          <a:p>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953452" cy="1754326"/>
          </a:xfrm>
          <a:prstGeom prst="rect">
            <a:avLst/>
          </a:prstGeom>
          <a:noFill/>
        </p:spPr>
        <p:txBody>
          <a:bodyPr wrap="square" rtlCol="0">
            <a:spAutoFit/>
          </a:bodyPr>
          <a:lstStyle/>
          <a:p>
            <a:r>
              <a:rPr lang="en-US" altLang="ja-JP" dirty="0" err="1"/>
              <a:t>CarryLog</a:t>
            </a:r>
            <a:r>
              <a:rPr lang="ja-JP" altLang="en-US" dirty="0"/>
              <a:t>です。</a:t>
            </a:r>
            <a:endParaRPr lang="en-US" altLang="ja-JP" dirty="0"/>
          </a:p>
          <a:p>
            <a:r>
              <a:rPr kumimoji="1" lang="ja-JP" altLang="en-US" dirty="0"/>
              <a:t>落ちてくる岩を</a:t>
            </a:r>
            <a:r>
              <a:rPr lang="ja-JP" altLang="en-US" dirty="0"/>
              <a:t>避けながら</a:t>
            </a:r>
            <a:endParaRPr lang="en-US" altLang="ja-JP" dirty="0"/>
          </a:p>
          <a:p>
            <a:r>
              <a:rPr lang="ja-JP" altLang="en-US" dirty="0"/>
              <a:t>丸太を滝の上まで運ぶ</a:t>
            </a:r>
            <a:r>
              <a:rPr kumimoji="1" lang="ja-JP" altLang="en-US" dirty="0"/>
              <a:t>ゲームです。</a:t>
            </a:r>
            <a:endParaRPr kumimoji="1" lang="en-US" altLang="ja-JP" dirty="0"/>
          </a:p>
          <a:p>
            <a:endParaRPr kumimoji="1" lang="en-US" altLang="ja-JP" dirty="0"/>
          </a:p>
          <a:p>
            <a:r>
              <a:rPr lang="ja-JP" altLang="en-US" dirty="0"/>
              <a:t>岩の当たり判定は</a:t>
            </a:r>
            <a:r>
              <a:rPr kumimoji="1" lang="ja-JP" altLang="en-US" dirty="0"/>
              <a:t>矩形対円で取っています。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a:ln>
            <a:solidFill>
              <a:schemeClr val="tx1"/>
            </a:solidFill>
          </a:ln>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a:ln>
            <a:solidFill>
              <a:schemeClr val="tx1"/>
            </a:solidFill>
          </a:ln>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rotWithShape="1">
          <a:blip r:embed="rId3">
            <a:extLst>
              <a:ext uri="{28A0092B-C50C-407E-A947-70E740481C1C}">
                <a14:useLocalDpi xmlns:a14="http://schemas.microsoft.com/office/drawing/2010/main" val="0"/>
              </a:ext>
            </a:extLst>
          </a:blip>
          <a:srcRect l="31019" t="12116" r="30854" b="17680"/>
          <a:stretch/>
        </p:blipFill>
        <p:spPr>
          <a:xfrm>
            <a:off x="7904215" y="3557041"/>
            <a:ext cx="2866007" cy="2528453"/>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C71457A-2BC8-4A58-9CC5-7BB4935D5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448" y="981403"/>
            <a:ext cx="3443543" cy="1649879"/>
          </a:xfrm>
          <a:prstGeom prst="rect">
            <a:avLst/>
          </a:prstGeom>
        </p:spPr>
      </p:pic>
      <p:sp>
        <p:nvSpPr>
          <p:cNvPr id="16" name="矢印: 下 15">
            <a:extLst>
              <a:ext uri="{FF2B5EF4-FFF2-40B4-BE49-F238E27FC236}">
                <a16:creationId xmlns:a16="http://schemas.microsoft.com/office/drawing/2014/main" id="{7DF7193B-5EC6-4433-BD35-AF4039AC9C1A}"/>
              </a:ext>
            </a:extLst>
          </p:cNvPr>
          <p:cNvSpPr/>
          <p:nvPr/>
        </p:nvSpPr>
        <p:spPr>
          <a:xfrm>
            <a:off x="9072525" y="2699117"/>
            <a:ext cx="529389" cy="808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472" y="2611883"/>
            <a:ext cx="2278264" cy="1918405"/>
          </a:xfrm>
          <a:prstGeom prst="rect">
            <a:avLst/>
          </a:prstGeom>
          <a:ln>
            <a:no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219" y="2611883"/>
            <a:ext cx="2429719" cy="1805839"/>
          </a:xfrm>
          <a:prstGeom prst="rect">
            <a:avLst/>
          </a:prstGeom>
          <a:ln>
            <a:noFill/>
          </a:ln>
        </p:spPr>
      </p:pic>
      <p:grpSp>
        <p:nvGrpSpPr>
          <p:cNvPr id="9" name="グループ化 8">
            <a:extLst>
              <a:ext uri="{FF2B5EF4-FFF2-40B4-BE49-F238E27FC236}">
                <a16:creationId xmlns:a16="http://schemas.microsoft.com/office/drawing/2014/main" id="{4C9049C5-3213-4753-818B-A17E13DB8833}"/>
              </a:ext>
            </a:extLst>
          </p:cNvPr>
          <p:cNvGrpSpPr/>
          <p:nvPr/>
        </p:nvGrpSpPr>
        <p:grpSpPr>
          <a:xfrm>
            <a:off x="6614203" y="4665958"/>
            <a:ext cx="2031326" cy="1200330"/>
            <a:chOff x="9405976" y="2481119"/>
            <a:chExt cx="2031326" cy="1200330"/>
          </a:xfrm>
        </p:grpSpPr>
        <p:sp>
          <p:nvSpPr>
            <p:cNvPr id="15" name="テキスト ボックス 14">
              <a:extLst>
                <a:ext uri="{FF2B5EF4-FFF2-40B4-BE49-F238E27FC236}">
                  <a16:creationId xmlns:a16="http://schemas.microsoft.com/office/drawing/2014/main" id="{E772670C-4018-45E3-8BF0-D1606770BB68}"/>
                </a:ext>
              </a:extLst>
            </p:cNvPr>
            <p:cNvSpPr txBox="1"/>
            <p:nvPr/>
          </p:nvSpPr>
          <p:spPr>
            <a:xfrm>
              <a:off x="9405977" y="2481120"/>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9405976" y="2481119"/>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152ED156-F030-4763-ABB3-2DEC4A47B5A2}"/>
              </a:ext>
            </a:extLst>
          </p:cNvPr>
          <p:cNvGrpSpPr/>
          <p:nvPr/>
        </p:nvGrpSpPr>
        <p:grpSpPr>
          <a:xfrm>
            <a:off x="9272463" y="4993580"/>
            <a:ext cx="2765769" cy="923330"/>
            <a:chOff x="6236364" y="2811282"/>
            <a:chExt cx="2765769" cy="923330"/>
          </a:xfrm>
        </p:grpSpPr>
        <p:sp>
          <p:nvSpPr>
            <p:cNvPr id="18" name="テキスト ボックス 17">
              <a:extLst>
                <a:ext uri="{FF2B5EF4-FFF2-40B4-BE49-F238E27FC236}">
                  <a16:creationId xmlns:a16="http://schemas.microsoft.com/office/drawing/2014/main" id="{D2C90C08-8B9C-4328-B834-A187388BE108}"/>
                </a:ext>
              </a:extLst>
            </p:cNvPr>
            <p:cNvSpPr txBox="1"/>
            <p:nvPr/>
          </p:nvSpPr>
          <p:spPr>
            <a:xfrm>
              <a:off x="6236364" y="2811282"/>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6236364" y="2824972"/>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4869677-4766-489A-AC13-3946158DC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399" y="825969"/>
            <a:ext cx="1996128" cy="1357699"/>
          </a:xfrm>
          <a:prstGeom prst="rect">
            <a:avLst/>
          </a:prstGeom>
        </p:spPr>
      </p:pic>
      <p:cxnSp>
        <p:nvCxnSpPr>
          <p:cNvPr id="22" name="コネクタ: カギ線 21">
            <a:extLst>
              <a:ext uri="{FF2B5EF4-FFF2-40B4-BE49-F238E27FC236}">
                <a16:creationId xmlns:a16="http://schemas.microsoft.com/office/drawing/2014/main" id="{DA721B67-27E8-445E-9AAA-492710BA342A}"/>
              </a:ext>
            </a:extLst>
          </p:cNvPr>
          <p:cNvCxnSpPr>
            <a:stCxn id="13" idx="1"/>
            <a:endCxn id="14" idx="0"/>
          </p:cNvCxnSpPr>
          <p:nvPr/>
        </p:nvCxnSpPr>
        <p:spPr>
          <a:xfrm rot="10800000" flipV="1">
            <a:off x="7654605" y="1504819"/>
            <a:ext cx="619795" cy="1107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0F68D418-BFDC-49B8-8611-DF5B475745A5}"/>
              </a:ext>
            </a:extLst>
          </p:cNvPr>
          <p:cNvCxnSpPr>
            <a:stCxn id="13" idx="3"/>
            <a:endCxn id="12" idx="0"/>
          </p:cNvCxnSpPr>
          <p:nvPr/>
        </p:nvCxnSpPr>
        <p:spPr>
          <a:xfrm>
            <a:off x="10270527" y="1504819"/>
            <a:ext cx="373552" cy="11070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69765" y="2813587"/>
            <a:ext cx="1351685" cy="689771"/>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430274" y="3585091"/>
            <a:ext cx="1261884" cy="276999"/>
          </a:xfrm>
          <a:prstGeom prst="rect">
            <a:avLst/>
          </a:prstGeom>
          <a:noFill/>
          <a:ln>
            <a:solidFill>
              <a:schemeClr val="accent1"/>
            </a:solidFill>
          </a:ln>
        </p:spPr>
        <p:txBody>
          <a:bodyPr wrap="none" rtlCol="0">
            <a:spAutoFit/>
          </a:bodyPr>
          <a:lstStyle/>
          <a:p>
            <a:r>
              <a:rPr kumimoji="1" lang="ja-JP" altLang="en-US" sz="1200" dirty="0"/>
              <a:t>実装前との比較</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pic>
        <p:nvPicPr>
          <p:cNvPr id="23" name="図 22">
            <a:extLst>
              <a:ext uri="{FF2B5EF4-FFF2-40B4-BE49-F238E27FC236}">
                <a16:creationId xmlns:a16="http://schemas.microsoft.com/office/drawing/2014/main" id="{E08EBD46-C406-4733-B5BD-EE57C64BF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69764" y="1744333"/>
            <a:ext cx="1351685" cy="689591"/>
          </a:xfrm>
          <a:prstGeom prst="rect">
            <a:avLst/>
          </a:prstGeom>
          <a:ln w="28575">
            <a:solidFill>
              <a:schemeClr val="accent5">
                <a:lumMod val="75000"/>
              </a:schemeClr>
            </a:solidFill>
          </a:ln>
        </p:spPr>
      </p:pic>
      <p:sp>
        <p:nvSpPr>
          <p:cNvPr id="25" name="矢印: 下 24">
            <a:extLst>
              <a:ext uri="{FF2B5EF4-FFF2-40B4-BE49-F238E27FC236}">
                <a16:creationId xmlns:a16="http://schemas.microsoft.com/office/drawing/2014/main" id="{05B67BA6-44E2-463A-80F9-E6E2E4F85CC8}"/>
              </a:ext>
            </a:extLst>
          </p:cNvPr>
          <p:cNvSpPr/>
          <p:nvPr/>
        </p:nvSpPr>
        <p:spPr>
          <a:xfrm>
            <a:off x="10867698" y="2491220"/>
            <a:ext cx="355818" cy="276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endParaRPr>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effectLst>
                  <a:outerShdw blurRad="38100" dist="38100" dir="2700000" algn="tl">
                    <a:srgbClr val="000000">
                      <a:alpha val="43137"/>
                    </a:srgbClr>
                  </a:outerShdw>
                </a:effectLst>
              </a:rPr>
              <a:t>AGE</a:t>
            </a:r>
            <a:r>
              <a:rPr kumimoji="1" lang="ja-JP" altLang="en-US" b="1" dirty="0">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325877"/>
            <a:ext cx="3981416" cy="369332"/>
          </a:xfrm>
          <a:prstGeom prst="rect">
            <a:avLst/>
          </a:prstGeom>
        </p:spPr>
        <p:txBody>
          <a:bodyPr wrap="square">
            <a:spAutoFit/>
          </a:bodyPr>
          <a:lstStyle/>
          <a:p>
            <a:r>
              <a:rPr lang="en-US" altLang="ja-JP" u="sng" dirty="0"/>
              <a:t>https://youtu.be/2zUUi1Ar510</a:t>
            </a:r>
            <a:endParaRPr lang="ja-JP" altLang="en-US" u="sng"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1477328"/>
          </a:xfrm>
          <a:prstGeom prst="rect">
            <a:avLst/>
          </a:prstGeom>
          <a:noFill/>
        </p:spPr>
        <p:txBody>
          <a:bodyPr wrap="square" rtlCol="0">
            <a:spAutoFit/>
          </a:bodyPr>
          <a:lstStyle/>
          <a:p>
            <a:r>
              <a:rPr kumimoji="1" lang="en-US" altLang="ja-JP" dirty="0"/>
              <a:t>3</a:t>
            </a:r>
            <a:r>
              <a:rPr kumimoji="1" lang="ja-JP" altLang="en-US" dirty="0"/>
              <a:t>年次に学内コンテスト用に制作した</a:t>
            </a:r>
            <a:endParaRPr kumimoji="1" lang="en-US" altLang="ja-JP" dirty="0"/>
          </a:p>
          <a:p>
            <a:r>
              <a:rPr lang="en-US" altLang="ja-JP" dirty="0"/>
              <a:t>3DFPS</a:t>
            </a:r>
            <a:r>
              <a:rPr lang="ja-JP" altLang="en-US" dirty="0"/>
              <a:t>ゲームです。</a:t>
            </a:r>
            <a:endParaRPr lang="en-US" altLang="ja-JP" dirty="0"/>
          </a:p>
          <a:p>
            <a:endParaRPr lang="en-US" altLang="ja-JP" dirty="0"/>
          </a:p>
          <a:p>
            <a:r>
              <a:rPr lang="ja-JP" altLang="en-US" dirty="0"/>
              <a:t>自分の担当個所はプレイヤー周りで</a:t>
            </a:r>
            <a:endParaRPr lang="en-US" altLang="ja-JP" dirty="0"/>
          </a:p>
          <a:p>
            <a:r>
              <a:rPr lang="ja-JP" altLang="en-US" dirty="0"/>
              <a:t>飛行処理を担当しています。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6164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55641" y="4742987"/>
            <a:ext cx="1592692" cy="1015663"/>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en-US" altLang="ja-JP" sz="1200" dirty="0" err="1">
                <a:latin typeface="HGPｺﾞｼｯｸE" panose="020B0900000000000000" pitchFamily="50" charset="-128"/>
                <a:ea typeface="HGPｺﾞｼｯｸE" panose="020B0900000000000000" pitchFamily="50" charset="-128"/>
              </a:rPr>
              <a:t>BluePrint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730000"/>
            <a:ext cx="1693543" cy="1015663"/>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chemeClr val="bg1"/>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latin typeface="Arial Unicode MS"/>
              </a:rPr>
              <a:t>AGE</a:t>
            </a:r>
            <a:r>
              <a:rPr kumimoji="0" lang="ja-JP" altLang="en-US" sz="2400" b="1" dirty="0">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t>エイジメロン</a:t>
            </a:r>
            <a:endParaRPr kumimoji="1" lang="ja-JP" altLang="en-US" dirty="0"/>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E47A27E4-78DE-4CB3-8AF6-300CFD928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842" y="4405831"/>
            <a:ext cx="1771429" cy="1771429"/>
          </a:xfrm>
          <a:prstGeom prst="rect">
            <a:avLst/>
          </a:prstGeom>
        </p:spPr>
      </p:pic>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198783" y="771526"/>
            <a:ext cx="5826640" cy="539105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E0DBE56A-B180-42E3-A543-F251725CDA3B}"/>
              </a:ext>
            </a:extLst>
          </p:cNvPr>
          <p:cNvSpPr/>
          <p:nvPr/>
        </p:nvSpPr>
        <p:spPr>
          <a:xfrm>
            <a:off x="6465687" y="3709576"/>
            <a:ext cx="5285439" cy="23183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5">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B10D593F-63C5-4947-9598-FEBF3AAD1204}"/>
              </a:ext>
            </a:extLst>
          </p:cNvPr>
          <p:cNvGrpSpPr/>
          <p:nvPr/>
        </p:nvGrpSpPr>
        <p:grpSpPr>
          <a:xfrm>
            <a:off x="6465686" y="940981"/>
            <a:ext cx="5285439" cy="2488019"/>
            <a:chOff x="6569863" y="1095153"/>
            <a:chExt cx="5285439" cy="2488019"/>
          </a:xfrm>
        </p:grpSpPr>
        <p:sp>
          <p:nvSpPr>
            <p:cNvPr id="3" name="正方形/長方形 2">
              <a:extLst>
                <a:ext uri="{FF2B5EF4-FFF2-40B4-BE49-F238E27FC236}">
                  <a16:creationId xmlns:a16="http://schemas.microsoft.com/office/drawing/2014/main" id="{B2773118-BE7B-429D-9EDD-CE4113589AE5}"/>
                </a:ext>
              </a:extLst>
            </p:cNvPr>
            <p:cNvSpPr/>
            <p:nvPr/>
          </p:nvSpPr>
          <p:spPr>
            <a:xfrm>
              <a:off x="6569863" y="1095153"/>
              <a:ext cx="5285439" cy="248801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noFill/>
            </a:ln>
          </p:spPr>
        </p:pic>
      </p:grpSp>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657" y="3761024"/>
            <a:ext cx="5107315" cy="2199836"/>
          </a:xfrm>
          <a:prstGeom prst="rect">
            <a:avLst/>
          </a:prstGeom>
          <a:ln w="38100">
            <a:no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latin typeface="Arial Unicode MS"/>
              </a:rPr>
              <a:t>AGE</a:t>
            </a:r>
            <a:r>
              <a:rPr kumimoji="0" lang="ja-JP" altLang="en-US" sz="2400" b="1" dirty="0" err="1">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3" idx="3"/>
            <a:endCxn id="23" idx="1"/>
          </p:cNvCxnSpPr>
          <p:nvPr/>
        </p:nvCxnSpPr>
        <p:spPr>
          <a:xfrm flipH="1">
            <a:off x="6465687" y="2184991"/>
            <a:ext cx="5285438" cy="2683745"/>
          </a:xfrm>
          <a:prstGeom prst="bentConnector5">
            <a:avLst>
              <a:gd name="adj1" fmla="val -2313"/>
              <a:gd name="adj2" fmla="val 51581"/>
              <a:gd name="adj3" fmla="val 103118"/>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C5405061-75EE-4C85-86C1-78499D16C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294" y="4303394"/>
            <a:ext cx="1635015" cy="1635015"/>
          </a:xfrm>
          <a:prstGeom prst="rect">
            <a:avLst/>
          </a:prstGeom>
        </p:spPr>
      </p:pic>
      <p:sp>
        <p:nvSpPr>
          <p:cNvPr id="25" name="楕円 24">
            <a:extLst>
              <a:ext uri="{FF2B5EF4-FFF2-40B4-BE49-F238E27FC236}">
                <a16:creationId xmlns:a16="http://schemas.microsoft.com/office/drawing/2014/main" id="{72C19A0A-D3FF-4BE0-A692-5C8DC802EBA4}"/>
              </a:ext>
            </a:extLst>
          </p:cNvPr>
          <p:cNvSpPr/>
          <p:nvPr/>
        </p:nvSpPr>
        <p:spPr>
          <a:xfrm>
            <a:off x="572243" y="785527"/>
            <a:ext cx="4565070" cy="1309967"/>
          </a:xfrm>
          <a:prstGeom prst="ellipse">
            <a:avLst/>
          </a:prstGeom>
          <a:solidFill>
            <a:schemeClr val="accent1">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995266D2-9D20-4274-A5C4-90C86FA73023}"/>
              </a:ext>
            </a:extLst>
          </p:cNvPr>
          <p:cNvSpPr/>
          <p:nvPr/>
        </p:nvSpPr>
        <p:spPr>
          <a:xfrm>
            <a:off x="-241192" y="-492981"/>
            <a:ext cx="12674379" cy="985962"/>
          </a:xfrm>
          <a:prstGeom prst="rect">
            <a:avLst/>
          </a:prstGeom>
          <a:solidFill>
            <a:schemeClr val="accent1">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0070C0"/>
              </a:solidFill>
            </a:endParaRPr>
          </a:p>
        </p:txBody>
      </p:sp>
      <p:sp>
        <p:nvSpPr>
          <p:cNvPr id="27" name="正方形/長方形 26">
            <a:extLst>
              <a:ext uri="{FF2B5EF4-FFF2-40B4-BE49-F238E27FC236}">
                <a16:creationId xmlns:a16="http://schemas.microsoft.com/office/drawing/2014/main" id="{B2615104-090C-4477-BA63-ABE4A81F1C9F}"/>
              </a:ext>
            </a:extLst>
          </p:cNvPr>
          <p:cNvSpPr/>
          <p:nvPr/>
        </p:nvSpPr>
        <p:spPr>
          <a:xfrm>
            <a:off x="-241191" y="6365019"/>
            <a:ext cx="12674379" cy="985962"/>
          </a:xfrm>
          <a:prstGeom prst="rect">
            <a:avLst/>
          </a:prstGeom>
          <a:solidFill>
            <a:schemeClr val="accent1">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a:extLst>
              <a:ext uri="{FF2B5EF4-FFF2-40B4-BE49-F238E27FC236}">
                <a16:creationId xmlns:a16="http://schemas.microsoft.com/office/drawing/2014/main" id="{34D59AA0-649C-4BFE-BA9F-B1FF3B022295}"/>
              </a:ext>
            </a:extLst>
          </p:cNvPr>
          <p:cNvSpPr>
            <a:spLocks noGrp="1"/>
          </p:cNvSpPr>
          <p:nvPr>
            <p:ph type="title"/>
          </p:nvPr>
        </p:nvSpPr>
        <p:spPr>
          <a:xfrm>
            <a:off x="768803" y="85037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a:t>
            </a:r>
            <a:r>
              <a:rPr kumimoji="1" lang="ja-JP" altLang="en-US" b="1" dirty="0">
                <a:solidFill>
                  <a:schemeClr val="bg1"/>
                </a:solidFill>
                <a:effectLst>
                  <a:outerShdw blurRad="38100" dist="38100" dir="2700000" algn="tl">
                    <a:srgbClr val="000000">
                      <a:alpha val="43137"/>
                    </a:srgbClr>
                  </a:outerShdw>
                </a:effectLst>
              </a:rPr>
              <a:t> </a:t>
            </a:r>
            <a:r>
              <a:rPr kumimoji="1" lang="en-US" altLang="ja-JP" b="1" dirty="0">
                <a:solidFill>
                  <a:schemeClr val="bg1"/>
                </a:solidFill>
                <a:effectLst>
                  <a:outerShdw blurRad="38100" dist="38100" dir="2700000" algn="tl">
                    <a:srgbClr val="000000">
                      <a:alpha val="43137"/>
                    </a:srgbClr>
                  </a:outerShdw>
                </a:effectLst>
              </a:rPr>
              <a:t>I</a:t>
            </a:r>
            <a:r>
              <a:rPr kumimoji="1" lang="ja-JP" altLang="en-US" b="1" dirty="0">
                <a:solidFill>
                  <a:schemeClr val="bg1"/>
                </a:solidFill>
                <a:effectLst>
                  <a:outerShdw blurRad="38100" dist="38100" dir="2700000" algn="tl">
                    <a:srgbClr val="000000">
                      <a:alpha val="43137"/>
                    </a:srgbClr>
                  </a:outerShdw>
                </a:effectLst>
              </a:rPr>
              <a:t> </a:t>
            </a:r>
            <a:r>
              <a:rPr kumimoji="1" lang="en-US" altLang="ja-JP" b="1" dirty="0">
                <a:solidFill>
                  <a:schemeClr val="bg1"/>
                </a:solidFill>
                <a:effectLst>
                  <a:outerShdw blurRad="38100" dist="38100" dir="2700000" algn="tl">
                    <a:srgbClr val="000000">
                      <a:alpha val="43137"/>
                    </a:srgbClr>
                  </a:outerShdw>
                </a:effectLst>
              </a:rPr>
              <a:t>M</a:t>
            </a:r>
            <a:endParaRPr kumimoji="1" lang="ja-JP" altLang="en-US" b="1" dirty="0">
              <a:solidFill>
                <a:schemeClr val="bg1"/>
              </a:solidFill>
              <a:effectLst>
                <a:outerShdw blurRad="38100" dist="38100" dir="2700000" algn="tl">
                  <a:srgbClr val="000000">
                    <a:alpha val="43137"/>
                  </a:srgbClr>
                </a:outerShdw>
              </a:effectLst>
            </a:endParaRPr>
          </a:p>
        </p:txBody>
      </p:sp>
      <p:sp>
        <p:nvSpPr>
          <p:cNvPr id="29" name="正方形/長方形 28">
            <a:extLst>
              <a:ext uri="{FF2B5EF4-FFF2-40B4-BE49-F238E27FC236}">
                <a16:creationId xmlns:a16="http://schemas.microsoft.com/office/drawing/2014/main" id="{D63DA89B-FF78-48DE-AFB5-7B792AECDA54}"/>
              </a:ext>
            </a:extLst>
          </p:cNvPr>
          <p:cNvSpPr/>
          <p:nvPr/>
        </p:nvSpPr>
        <p:spPr>
          <a:xfrm>
            <a:off x="-386445" y="628651"/>
            <a:ext cx="12964886" cy="5633532"/>
          </a:xfrm>
          <a:prstGeom prst="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069E664-D9D2-471A-883B-DF3BB95E1071}"/>
              </a:ext>
            </a:extLst>
          </p:cNvPr>
          <p:cNvSpPr/>
          <p:nvPr/>
        </p:nvSpPr>
        <p:spPr>
          <a:xfrm>
            <a:off x="6761393" y="934419"/>
            <a:ext cx="5255074" cy="502199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31" name="正方形/長方形 30">
            <a:extLst>
              <a:ext uri="{FF2B5EF4-FFF2-40B4-BE49-F238E27FC236}">
                <a16:creationId xmlns:a16="http://schemas.microsoft.com/office/drawing/2014/main" id="{8DDA9B87-2A56-4EEB-9A95-EEF419AFF329}"/>
              </a:ext>
            </a:extLst>
          </p:cNvPr>
          <p:cNvSpPr/>
          <p:nvPr/>
        </p:nvSpPr>
        <p:spPr>
          <a:xfrm>
            <a:off x="573938" y="5332364"/>
            <a:ext cx="3981416" cy="369332"/>
          </a:xfrm>
          <a:prstGeom prst="rect">
            <a:avLst/>
          </a:prstGeom>
        </p:spPr>
        <p:txBody>
          <a:bodyPr wrap="square">
            <a:spAutoFit/>
          </a:bodyPr>
          <a:lstStyle/>
          <a:p>
            <a:r>
              <a:rPr lang="en-US" altLang="ja-JP" u="sng" dirty="0"/>
              <a:t>https://youtu.be/3Hd5EF2RL7M</a:t>
            </a:r>
            <a:endParaRPr lang="ja-JP" altLang="en-US" u="sng" dirty="0"/>
          </a:p>
        </p:txBody>
      </p:sp>
      <p:sp>
        <p:nvSpPr>
          <p:cNvPr id="32" name="テキスト ボックス 31">
            <a:extLst>
              <a:ext uri="{FF2B5EF4-FFF2-40B4-BE49-F238E27FC236}">
                <a16:creationId xmlns:a16="http://schemas.microsoft.com/office/drawing/2014/main" id="{F47A65BD-C040-45E4-81F2-BF4DD25F6648}"/>
              </a:ext>
            </a:extLst>
          </p:cNvPr>
          <p:cNvSpPr txBox="1"/>
          <p:nvPr/>
        </p:nvSpPr>
        <p:spPr>
          <a:xfrm>
            <a:off x="649965" y="2552219"/>
            <a:ext cx="4290788" cy="1754326"/>
          </a:xfrm>
          <a:prstGeom prst="rect">
            <a:avLst/>
          </a:prstGeom>
          <a:noFill/>
        </p:spPr>
        <p:txBody>
          <a:bodyPr wrap="square" rtlCol="0">
            <a:spAutoFit/>
          </a:bodyPr>
          <a:lstStyle/>
          <a:p>
            <a:r>
              <a:rPr kumimoji="1" lang="en-US" altLang="ja-JP" dirty="0"/>
              <a:t>3</a:t>
            </a:r>
            <a:r>
              <a:rPr kumimoji="1" lang="ja-JP" altLang="en-US" dirty="0"/>
              <a:t>年次に学内コンテスト用に制作した</a:t>
            </a:r>
            <a:endParaRPr kumimoji="1" lang="en-US" altLang="ja-JP" dirty="0"/>
          </a:p>
          <a:p>
            <a:r>
              <a:rPr lang="en-US" altLang="ja-JP" dirty="0"/>
              <a:t>2D</a:t>
            </a:r>
            <a:r>
              <a:rPr lang="ja-JP" altLang="en-US" dirty="0"/>
              <a:t>シューティングゲームです。</a:t>
            </a:r>
            <a:endParaRPr lang="en-US" altLang="ja-JP" dirty="0"/>
          </a:p>
          <a:p>
            <a:endParaRPr lang="en-US" altLang="ja-JP" dirty="0"/>
          </a:p>
          <a:p>
            <a:r>
              <a:rPr lang="ja-JP" altLang="en-US" dirty="0"/>
              <a:t>イテレータを使った敵の制御や自作の計算用ヘッダのテンプレート化に挑戦しました。</a:t>
            </a:r>
            <a:endParaRPr lang="en-US" altLang="ja-JP" dirty="0"/>
          </a:p>
        </p:txBody>
      </p:sp>
      <p:sp>
        <p:nvSpPr>
          <p:cNvPr id="33" name="正方形/長方形 32">
            <a:extLst>
              <a:ext uri="{FF2B5EF4-FFF2-40B4-BE49-F238E27FC236}">
                <a16:creationId xmlns:a16="http://schemas.microsoft.com/office/drawing/2014/main" id="{6A6CF909-CD05-4AE9-858D-D74446273E50}"/>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34" name="正方形/長方形 33">
            <a:extLst>
              <a:ext uri="{FF2B5EF4-FFF2-40B4-BE49-F238E27FC236}">
                <a16:creationId xmlns:a16="http://schemas.microsoft.com/office/drawing/2014/main" id="{FF6F7237-AB40-4A0D-A5A5-CFF080C27102}"/>
              </a:ext>
            </a:extLst>
          </p:cNvPr>
          <p:cNvSpPr/>
          <p:nvPr/>
        </p:nvSpPr>
        <p:spPr>
          <a:xfrm>
            <a:off x="709384" y="2413121"/>
            <a:ext cx="4171950" cy="18934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D8648372-8E4F-41A8-AB1B-2E53D2932CAE}"/>
              </a:ext>
            </a:extLst>
          </p:cNvPr>
          <p:cNvCxnSpPr>
            <a:stCxn id="29" idx="0"/>
            <a:endCxn id="29"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E81CE476-74FE-4D4C-A644-AB00382E68ED}"/>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7" name="テキスト ボックス 36">
            <a:extLst>
              <a:ext uri="{FF2B5EF4-FFF2-40B4-BE49-F238E27FC236}">
                <a16:creationId xmlns:a16="http://schemas.microsoft.com/office/drawing/2014/main" id="{F4997A59-C8B0-4D75-81F6-260947675874}"/>
              </a:ext>
            </a:extLst>
          </p:cNvPr>
          <p:cNvSpPr txBox="1"/>
          <p:nvPr/>
        </p:nvSpPr>
        <p:spPr>
          <a:xfrm>
            <a:off x="9537851" y="4746442"/>
            <a:ext cx="1592692" cy="1015663"/>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5</a:t>
            </a:r>
            <a:r>
              <a:rPr lang="ja-JP" altLang="en-US" sz="1200" dirty="0">
                <a:latin typeface="HGPｺﾞｼｯｸE" panose="020B0900000000000000" pitchFamily="50" charset="-128"/>
                <a:ea typeface="HGPｺﾞｼｯｸE" panose="020B0900000000000000" pitchFamily="50" charset="-128"/>
              </a:rPr>
              <a:t>ヶ月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１人</a:t>
            </a:r>
          </a:p>
        </p:txBody>
      </p:sp>
      <p:sp>
        <p:nvSpPr>
          <p:cNvPr id="38" name="テキスト ボックス 37">
            <a:extLst>
              <a:ext uri="{FF2B5EF4-FFF2-40B4-BE49-F238E27FC236}">
                <a16:creationId xmlns:a16="http://schemas.microsoft.com/office/drawing/2014/main" id="{76E956C6-2B8D-41DA-BA64-7BC717A0068D}"/>
              </a:ext>
            </a:extLst>
          </p:cNvPr>
          <p:cNvSpPr txBox="1"/>
          <p:nvPr/>
        </p:nvSpPr>
        <p:spPr>
          <a:xfrm>
            <a:off x="7911372" y="4756714"/>
            <a:ext cx="1693543" cy="1015663"/>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40" name="Rectangle 4">
            <a:extLst>
              <a:ext uri="{FF2B5EF4-FFF2-40B4-BE49-F238E27FC236}">
                <a16:creationId xmlns:a16="http://schemas.microsoft.com/office/drawing/2014/main" id="{596C3D4C-6AF6-4811-94E2-D6AB5C119FBB}"/>
              </a:ext>
            </a:extLst>
          </p:cNvPr>
          <p:cNvSpPr txBox="1">
            <a:spLocks noChangeArrowheads="1"/>
          </p:cNvSpPr>
          <p:nvPr/>
        </p:nvSpPr>
        <p:spPr bwMode="auto">
          <a:xfrm>
            <a:off x="10062434" y="6442271"/>
            <a:ext cx="2247898" cy="251359"/>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1800" dirty="0">
                <a:solidFill>
                  <a:schemeClr val="bg1"/>
                </a:solidFill>
                <a:latin typeface="Arial" panose="020B0604020202020204" pitchFamily="34" charset="0"/>
              </a:rPr>
              <a:t>A I M</a:t>
            </a:r>
            <a:endParaRPr kumimoji="0" lang="de-DE" altLang="ja-JP" sz="1800" dirty="0">
              <a:solidFill>
                <a:schemeClr val="bg1"/>
              </a:solidFill>
              <a:latin typeface="Arial" panose="020B0604020202020204" pitchFamily="34" charset="0"/>
            </a:endParaRPr>
          </a:p>
        </p:txBody>
      </p:sp>
      <p:cxnSp>
        <p:nvCxnSpPr>
          <p:cNvPr id="41" name="直線コネクタ 40">
            <a:extLst>
              <a:ext uri="{FF2B5EF4-FFF2-40B4-BE49-F238E27FC236}">
                <a16:creationId xmlns:a16="http://schemas.microsoft.com/office/drawing/2014/main" id="{E1E496C6-EAAB-4EA5-89C6-A047910AFFA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F5B30075-CD6C-4D3B-A67F-D6EF33F44502}"/>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7BBCA90D-E2C3-4537-B12F-AA825E03FC15}"/>
              </a:ext>
            </a:extLst>
          </p:cNvPr>
          <p:cNvSpPr txBox="1"/>
          <p:nvPr/>
        </p:nvSpPr>
        <p:spPr>
          <a:xfrm>
            <a:off x="2350472" y="810609"/>
            <a:ext cx="1008609" cy="369332"/>
          </a:xfrm>
          <a:prstGeom prst="rect">
            <a:avLst/>
          </a:prstGeom>
          <a:noFill/>
        </p:spPr>
        <p:txBody>
          <a:bodyPr wrap="none" rtlCol="0">
            <a:spAutoFit/>
          </a:bodyPr>
          <a:lstStyle/>
          <a:p>
            <a:r>
              <a:rPr kumimoji="1" lang="ja-JP" altLang="en-US" dirty="0">
                <a:solidFill>
                  <a:schemeClr val="bg1"/>
                </a:solidFill>
              </a:rPr>
              <a:t>エ イ ム</a:t>
            </a:r>
          </a:p>
        </p:txBody>
      </p:sp>
      <p:cxnSp>
        <p:nvCxnSpPr>
          <p:cNvPr id="44" name="直線コネクタ 43">
            <a:extLst>
              <a:ext uri="{FF2B5EF4-FFF2-40B4-BE49-F238E27FC236}">
                <a16:creationId xmlns:a16="http://schemas.microsoft.com/office/drawing/2014/main" id="{BEB583A8-DC97-4F8F-BB8C-E7346A6C37DB}"/>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8D34371F-C575-428E-826F-EBEC52847F7D}"/>
              </a:ext>
            </a:extLst>
          </p:cNvPr>
          <p:cNvSpPr txBox="1"/>
          <p:nvPr/>
        </p:nvSpPr>
        <p:spPr>
          <a:xfrm>
            <a:off x="9927277" y="4978823"/>
            <a:ext cx="1484253" cy="200055"/>
          </a:xfrm>
          <a:prstGeom prst="rect">
            <a:avLst/>
          </a:prstGeom>
          <a:noFill/>
        </p:spPr>
        <p:txBody>
          <a:bodyPr wrap="square" rtlCol="0">
            <a:spAutoFit/>
          </a:bodyPr>
          <a:lstStyle/>
          <a:p>
            <a:r>
              <a:rPr lang="ja-JP" altLang="en-US" sz="700" spc="-300" dirty="0">
                <a:latin typeface="HGPｺﾞｼｯｸE" panose="020B0900000000000000" pitchFamily="50" charset="-128"/>
                <a:ea typeface="HGPｺﾞｼｯｸE" panose="020B0900000000000000" pitchFamily="50" charset="-128"/>
              </a:rPr>
              <a:t> </a:t>
            </a:r>
            <a:r>
              <a:rPr lang="ja-JP" altLang="en-US" sz="700" dirty="0">
                <a:latin typeface="HGPｺﾞｼｯｸE" panose="020B0900000000000000" pitchFamily="50" charset="-128"/>
                <a:ea typeface="HGPｺﾞｼｯｸE" panose="020B0900000000000000" pitchFamily="50" charset="-128"/>
              </a:rPr>
              <a:t>（</a:t>
            </a:r>
            <a:r>
              <a:rPr lang="en-US" altLang="ja-JP" sz="700" dirty="0">
                <a:latin typeface="HGPｺﾞｼｯｸE" panose="020B0900000000000000" pitchFamily="50" charset="-128"/>
                <a:ea typeface="HGPｺﾞｼｯｸE" panose="020B0900000000000000" pitchFamily="50" charset="-128"/>
              </a:rPr>
              <a:t>2021</a:t>
            </a:r>
            <a:r>
              <a:rPr lang="ja-JP" altLang="en-US" sz="700" dirty="0">
                <a:latin typeface="HGPｺﾞｼｯｸE" panose="020B0900000000000000" pitchFamily="50" charset="-128"/>
                <a:ea typeface="HGPｺﾞｼｯｸE" panose="020B0900000000000000" pitchFamily="50" charset="-128"/>
              </a:rPr>
              <a:t>年</a:t>
            </a:r>
            <a:r>
              <a:rPr lang="en-US" altLang="ja-JP" sz="700" dirty="0">
                <a:latin typeface="HGPｺﾞｼｯｸE" panose="020B0900000000000000" pitchFamily="50" charset="-128"/>
                <a:ea typeface="HGPｺﾞｼｯｸE" panose="020B0900000000000000" pitchFamily="50" charset="-128"/>
              </a:rPr>
              <a:t>9</a:t>
            </a:r>
            <a:r>
              <a:rPr lang="ja-JP" altLang="en-US" sz="700" dirty="0">
                <a:latin typeface="HGPｺﾞｼｯｸE" panose="020B0900000000000000" pitchFamily="50" charset="-128"/>
                <a:ea typeface="HGPｺﾞｼｯｸE" panose="020B0900000000000000" pitchFamily="50" charset="-128"/>
              </a:rPr>
              <a:t>月～</a:t>
            </a:r>
            <a:r>
              <a:rPr lang="en-US" altLang="ja-JP" sz="700" dirty="0">
                <a:latin typeface="HGPｺﾞｼｯｸE" panose="020B0900000000000000" pitchFamily="50" charset="-128"/>
                <a:ea typeface="HGPｺﾞｼｯｸE" panose="020B0900000000000000" pitchFamily="50" charset="-128"/>
              </a:rPr>
              <a:t>2022</a:t>
            </a:r>
            <a:r>
              <a:rPr lang="ja-JP" altLang="en-US" sz="700" dirty="0">
                <a:latin typeface="HGPｺﾞｼｯｸE" panose="020B0900000000000000" pitchFamily="50" charset="-128"/>
                <a:ea typeface="HGPｺﾞｼｯｸE" panose="020B0900000000000000" pitchFamily="50" charset="-128"/>
              </a:rPr>
              <a:t>年１月）</a:t>
            </a:r>
            <a:endParaRPr kumimoji="1" lang="ja-JP" altLang="en-US" sz="700" dirty="0"/>
          </a:p>
        </p:txBody>
      </p:sp>
      <p:pic>
        <p:nvPicPr>
          <p:cNvPr id="50" name="図 49">
            <a:extLst>
              <a:ext uri="{FF2B5EF4-FFF2-40B4-BE49-F238E27FC236}">
                <a16:creationId xmlns:a16="http://schemas.microsoft.com/office/drawing/2014/main" id="{75391EB8-DD0A-4D9E-8D7C-45246F99E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874" y="1844906"/>
            <a:ext cx="4851027" cy="2587214"/>
          </a:xfrm>
          <a:prstGeom prst="rect">
            <a:avLst/>
          </a:prstGeom>
        </p:spPr>
      </p:pic>
    </p:spTree>
    <p:extLst>
      <p:ext uri="{BB962C8B-B14F-4D97-AF65-F5344CB8AC3E}">
        <p14:creationId xmlns:p14="http://schemas.microsoft.com/office/powerpoint/2010/main" val="313934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995266D2-9D20-4274-A5C4-90C86FA73023}"/>
              </a:ext>
            </a:extLst>
          </p:cNvPr>
          <p:cNvSpPr/>
          <p:nvPr/>
        </p:nvSpPr>
        <p:spPr>
          <a:xfrm>
            <a:off x="-241192" y="-492981"/>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B2615104-090C-4477-BA63-ABE4A81F1C9F}"/>
              </a:ext>
            </a:extLst>
          </p:cNvPr>
          <p:cNvSpPr/>
          <p:nvPr/>
        </p:nvSpPr>
        <p:spPr>
          <a:xfrm>
            <a:off x="-241191" y="6365019"/>
            <a:ext cx="12674379" cy="98596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63DA89B-FF78-48DE-AFB5-7B792AECDA54}"/>
              </a:ext>
            </a:extLst>
          </p:cNvPr>
          <p:cNvSpPr/>
          <p:nvPr/>
        </p:nvSpPr>
        <p:spPr>
          <a:xfrm>
            <a:off x="-386445" y="628651"/>
            <a:ext cx="12964886" cy="5633532"/>
          </a:xfrm>
          <a:prstGeom prst="rect">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5069E664-D9D2-471A-883B-DF3BB95E1071}"/>
              </a:ext>
            </a:extLst>
          </p:cNvPr>
          <p:cNvSpPr/>
          <p:nvPr/>
        </p:nvSpPr>
        <p:spPr>
          <a:xfrm>
            <a:off x="6761393" y="934419"/>
            <a:ext cx="5255074" cy="502199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35" name="直線コネクタ 34">
            <a:extLst>
              <a:ext uri="{FF2B5EF4-FFF2-40B4-BE49-F238E27FC236}">
                <a16:creationId xmlns:a16="http://schemas.microsoft.com/office/drawing/2014/main" id="{D8648372-8E4F-41A8-AB1B-2E53D2932CAE}"/>
              </a:ext>
            </a:extLst>
          </p:cNvPr>
          <p:cNvCxnSpPr>
            <a:stCxn id="29" idx="0"/>
            <a:endCxn id="29"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4">
            <a:extLst>
              <a:ext uri="{FF2B5EF4-FFF2-40B4-BE49-F238E27FC236}">
                <a16:creationId xmlns:a16="http://schemas.microsoft.com/office/drawing/2014/main" id="{596C3D4C-6AF6-4811-94E2-D6AB5C119FBB}"/>
              </a:ext>
            </a:extLst>
          </p:cNvPr>
          <p:cNvSpPr txBox="1">
            <a:spLocks noChangeArrowheads="1"/>
          </p:cNvSpPr>
          <p:nvPr/>
        </p:nvSpPr>
        <p:spPr bwMode="auto">
          <a:xfrm>
            <a:off x="10062434" y="6442271"/>
            <a:ext cx="2247898" cy="251359"/>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1800" dirty="0">
                <a:solidFill>
                  <a:schemeClr val="bg1"/>
                </a:solidFill>
                <a:latin typeface="Arial" panose="020B0604020202020204" pitchFamily="34" charset="0"/>
              </a:rPr>
              <a:t>A I M</a:t>
            </a:r>
            <a:endParaRPr kumimoji="0" lang="de-DE" altLang="ja-JP" sz="1800" dirty="0">
              <a:solidFill>
                <a:schemeClr val="bg1"/>
              </a:solidFill>
              <a:latin typeface="Arial" panose="020B0604020202020204" pitchFamily="34" charset="0"/>
            </a:endParaRPr>
          </a:p>
        </p:txBody>
      </p:sp>
      <p:cxnSp>
        <p:nvCxnSpPr>
          <p:cNvPr id="44" name="直線コネクタ 43">
            <a:extLst>
              <a:ext uri="{FF2B5EF4-FFF2-40B4-BE49-F238E27FC236}">
                <a16:creationId xmlns:a16="http://schemas.microsoft.com/office/drawing/2014/main" id="{BEB583A8-DC97-4F8F-BB8C-E7346A6C37DB}"/>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コンテンツ プレースホルダー 2">
            <a:extLst>
              <a:ext uri="{FF2B5EF4-FFF2-40B4-BE49-F238E27FC236}">
                <a16:creationId xmlns:a16="http://schemas.microsoft.com/office/drawing/2014/main" id="{65362D1A-B39A-4C03-AFB1-01964CF85500}"/>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敵はばら撒き型と自機狙い型の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ばら撒き型は、ゲーム画面上部のランダムな位置に湧く敵で動かず弾をばら撒いてきます。</a:t>
            </a:r>
            <a:endParaRPr lang="en-US" altLang="ja-JP" sz="1600" dirty="0"/>
          </a:p>
          <a:p>
            <a:pPr marL="0" indent="0">
              <a:buNone/>
            </a:pPr>
            <a:endParaRPr lang="en-US" altLang="ja-JP" sz="1600" dirty="0"/>
          </a:p>
          <a:p>
            <a:pPr marL="0" indent="0">
              <a:buNone/>
            </a:pPr>
            <a:r>
              <a:rPr lang="ja-JP" altLang="en-US" sz="1600" dirty="0"/>
              <a:t>自機狙い型は、ゲーム画面中央にランダムで湧き、左右に素早く動きながら自機狙い弾を放ってくる敵です。</a:t>
            </a:r>
            <a:endParaRPr lang="en-US" altLang="ja-JP" sz="1600" dirty="0"/>
          </a:p>
          <a:p>
            <a:pPr marL="0" indent="0">
              <a:buNone/>
            </a:pPr>
            <a:endParaRPr lang="en-US" altLang="ja-JP" sz="1600" dirty="0"/>
          </a:p>
          <a:p>
            <a:pPr marL="0" indent="0">
              <a:buNone/>
            </a:pPr>
            <a:r>
              <a:rPr lang="ja-JP" altLang="en-US" sz="1600" dirty="0"/>
              <a:t>敵の生成はマネージャーが一括管理し、関数を使ってクラス外からの生成を可能にしています。</a:t>
            </a:r>
            <a:endParaRPr lang="en-US" altLang="ja-JP" sz="1600" dirty="0"/>
          </a:p>
        </p:txBody>
      </p:sp>
      <p:sp>
        <p:nvSpPr>
          <p:cNvPr id="45" name="タイトル 1">
            <a:extLst>
              <a:ext uri="{FF2B5EF4-FFF2-40B4-BE49-F238E27FC236}">
                <a16:creationId xmlns:a16="http://schemas.microsoft.com/office/drawing/2014/main" id="{0D3E1244-C3C2-48F1-AF35-2E4BAE5F78CB}"/>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a:t>
            </a:r>
            <a:r>
              <a:rPr lang="ja-JP" altLang="en-US" b="1" dirty="0">
                <a:effectLst>
                  <a:outerShdw blurRad="38100" dist="38100" dir="2700000" algn="tl">
                    <a:srgbClr val="000000">
                      <a:alpha val="43137"/>
                    </a:srgbClr>
                  </a:outerShdw>
                </a:effectLst>
              </a:rPr>
              <a:t>の制御</a:t>
            </a:r>
            <a:endParaRPr kumimoji="1" lang="ja-JP" altLang="en-US" b="1" dirty="0">
              <a:effectLst>
                <a:outerShdw blurRad="38100" dist="38100" dir="2700000" algn="tl">
                  <a:srgbClr val="000000">
                    <a:alpha val="43137"/>
                  </a:srgbClr>
                </a:outerShdw>
              </a:effectLst>
            </a:endParaRPr>
          </a:p>
        </p:txBody>
      </p:sp>
      <p:sp>
        <p:nvSpPr>
          <p:cNvPr id="47" name="正方形/長方形 46">
            <a:extLst>
              <a:ext uri="{FF2B5EF4-FFF2-40B4-BE49-F238E27FC236}">
                <a16:creationId xmlns:a16="http://schemas.microsoft.com/office/drawing/2014/main" id="{0A07F668-682B-4EC5-95E7-4A21D3F70715}"/>
              </a:ext>
            </a:extLst>
          </p:cNvPr>
          <p:cNvSpPr/>
          <p:nvPr/>
        </p:nvSpPr>
        <p:spPr>
          <a:xfrm>
            <a:off x="244929" y="1926771"/>
            <a:ext cx="5766316" cy="3277527"/>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7142956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2018</Words>
  <Application>Microsoft Office PowerPoint</Application>
  <PresentationFormat>ワイド画面</PresentationFormat>
  <Paragraphs>437</Paragraphs>
  <Slides>25</Slides>
  <Notes>17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Arial Unicode MS</vt:lpstr>
      <vt:lpstr>HGPｺﾞｼｯｸE</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A I M</vt:lpstr>
      <vt:lpstr>敵の制御</vt:lpstr>
      <vt:lpstr>敵の制御</vt:lpstr>
      <vt:lpstr>テンプレート化</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157</cp:revision>
  <dcterms:created xsi:type="dcterms:W3CDTF">2021-12-06T05:55:58Z</dcterms:created>
  <dcterms:modified xsi:type="dcterms:W3CDTF">2022-02-14T09:08:59Z</dcterms:modified>
</cp:coreProperties>
</file>